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8"/>
  </p:notesMasterIdLst>
  <p:sldIdLst>
    <p:sldId id="256" r:id="rId2"/>
    <p:sldId id="284" r:id="rId3"/>
    <p:sldId id="286" r:id="rId4"/>
    <p:sldId id="285" r:id="rId5"/>
    <p:sldId id="261" r:id="rId6"/>
    <p:sldId id="262" r:id="rId7"/>
    <p:sldId id="266" r:id="rId8"/>
    <p:sldId id="282" r:id="rId9"/>
    <p:sldId id="265" r:id="rId10"/>
    <p:sldId id="283" r:id="rId11"/>
    <p:sldId id="268" r:id="rId12"/>
    <p:sldId id="269" r:id="rId13"/>
    <p:sldId id="270" r:id="rId14"/>
    <p:sldId id="291" r:id="rId15"/>
    <p:sldId id="292" r:id="rId16"/>
    <p:sldId id="278" r:id="rId17"/>
    <p:sldId id="257" r:id="rId18"/>
    <p:sldId id="272" r:id="rId19"/>
    <p:sldId id="295" r:id="rId20"/>
    <p:sldId id="296" r:id="rId21"/>
    <p:sldId id="271" r:id="rId22"/>
    <p:sldId id="297" r:id="rId23"/>
    <p:sldId id="264" r:id="rId24"/>
    <p:sldId id="298" r:id="rId25"/>
    <p:sldId id="302" r:id="rId26"/>
    <p:sldId id="274" r:id="rId27"/>
    <p:sldId id="304" r:id="rId28"/>
    <p:sldId id="263" r:id="rId29"/>
    <p:sldId id="281" r:id="rId30"/>
    <p:sldId id="289" r:id="rId31"/>
    <p:sldId id="303" r:id="rId32"/>
    <p:sldId id="290" r:id="rId33"/>
    <p:sldId id="279" r:id="rId34"/>
    <p:sldId id="300" r:id="rId35"/>
    <p:sldId id="301" r:id="rId36"/>
    <p:sldId id="29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93" autoAdjust="0"/>
  </p:normalViewPr>
  <p:slideViewPr>
    <p:cSldViewPr>
      <p:cViewPr varScale="1">
        <p:scale>
          <a:sx n="100" d="100"/>
          <a:sy n="100" d="100"/>
        </p:scale>
        <p:origin x="704"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393117526976085E-4"/>
          <c:y val="9.8372524767982777E-2"/>
          <c:w val="0.98041933994361785"/>
          <c:h val="0.67594933017605741"/>
        </c:manualLayout>
      </c:layout>
      <c:barChart>
        <c:barDir val="col"/>
        <c:grouping val="clustered"/>
        <c:varyColors val="0"/>
        <c:ser>
          <c:idx val="0"/>
          <c:order val="0"/>
          <c:tx>
            <c:strRef>
              <c:f>Sheet1!$B$1</c:f>
              <c:strCache>
                <c:ptCount val="1"/>
                <c:pt idx="0">
                  <c:v>2001</c:v>
                </c:pt>
              </c:strCache>
            </c:strRef>
          </c:tx>
          <c:invertIfNegative val="0"/>
          <c:dLbls>
            <c:dLbl>
              <c:idx val="0"/>
              <c:layout>
                <c:manualLayout>
                  <c:x val="4.6296296296296328E-3"/>
                  <c:y val="0.17948885016461119"/>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0864197530864218E-3"/>
                  <c:y val="2.816078690729612E-3"/>
                </c:manualLayout>
              </c:layout>
              <c:spPr/>
              <c:txPr>
                <a:bodyPr/>
                <a:lstStyle/>
                <a:p>
                  <a:pPr>
                    <a:defRPr sz="1600">
                      <a:solidFill>
                        <a:schemeClr val="tx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802469135802482E-2"/>
                  <c:y val="0.1047751682049429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7.716049382716049E-3"/>
                  <c:y val="0.1477809918843041"/>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2592592592592744E-3"/>
                  <c:y val="9.265880795190820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7.7160493827160594E-3"/>
                  <c:y val="0.1171621782018970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Smokers</c:v>
                </c:pt>
                <c:pt idx="1">
                  <c:v>Overweight</c:v>
                </c:pt>
                <c:pt idx="2">
                  <c:v>Obese</c:v>
                </c:pt>
                <c:pt idx="3">
                  <c:v>Sedentary</c:v>
                </c:pt>
                <c:pt idx="4">
                  <c:v>High Cholesterol</c:v>
                </c:pt>
                <c:pt idx="5">
                  <c:v>High BP</c:v>
                </c:pt>
                <c:pt idx="6">
                  <c:v>Diabetes</c:v>
                </c:pt>
              </c:strCache>
            </c:strRef>
          </c:cat>
          <c:val>
            <c:numRef>
              <c:f>Sheet1!$B$2:$B$8</c:f>
              <c:numCache>
                <c:formatCode>0%</c:formatCode>
                <c:ptCount val="7"/>
                <c:pt idx="0">
                  <c:v>0.26200000000000001</c:v>
                </c:pt>
                <c:pt idx="1">
                  <c:v>0.41199999999999998</c:v>
                </c:pt>
                <c:pt idx="2">
                  <c:v>0.221</c:v>
                </c:pt>
                <c:pt idx="3">
                  <c:v>0.21099999999999999</c:v>
                </c:pt>
                <c:pt idx="4">
                  <c:v>0.28699999999999998</c:v>
                </c:pt>
                <c:pt idx="5">
                  <c:v>0.218</c:v>
                </c:pt>
                <c:pt idx="6">
                  <c:v>0.04</c:v>
                </c:pt>
              </c:numCache>
            </c:numRef>
          </c:val>
        </c:ser>
        <c:ser>
          <c:idx val="1"/>
          <c:order val="1"/>
          <c:tx>
            <c:strRef>
              <c:f>Sheet1!$C$1</c:f>
              <c:strCache>
                <c:ptCount val="1"/>
                <c:pt idx="0">
                  <c:v>2006</c:v>
                </c:pt>
              </c:strCache>
            </c:strRef>
          </c:tx>
          <c:invertIfNegative val="0"/>
          <c:dLbls>
            <c:dLbl>
              <c:idx val="1"/>
              <c:layout>
                <c:manualLayout>
                  <c:x val="0"/>
                  <c:y val="9.701266927854301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2.178662092655624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432098765432113E-3"/>
                  <c:y val="7.3200731665586912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1728395061728392E-3"/>
                  <c:y val="6.73298192911756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solidFill>
                      <a:schemeClr val="tx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Smokers</c:v>
                </c:pt>
                <c:pt idx="1">
                  <c:v>Overweight</c:v>
                </c:pt>
                <c:pt idx="2">
                  <c:v>Obese</c:v>
                </c:pt>
                <c:pt idx="3">
                  <c:v>Sedentary</c:v>
                </c:pt>
                <c:pt idx="4">
                  <c:v>High Cholesterol</c:v>
                </c:pt>
                <c:pt idx="5">
                  <c:v>High BP</c:v>
                </c:pt>
                <c:pt idx="6">
                  <c:v>Diabetes</c:v>
                </c:pt>
              </c:strCache>
            </c:strRef>
          </c:cat>
          <c:val>
            <c:numRef>
              <c:f>Sheet1!$C$2:$C$8</c:f>
              <c:numCache>
                <c:formatCode>0%</c:formatCode>
                <c:ptCount val="7"/>
                <c:pt idx="0">
                  <c:v>0.24</c:v>
                </c:pt>
                <c:pt idx="1">
                  <c:v>0.38</c:v>
                </c:pt>
                <c:pt idx="2">
                  <c:v>0.26200000000000001</c:v>
                </c:pt>
                <c:pt idx="3">
                  <c:v>0.214</c:v>
                </c:pt>
                <c:pt idx="4">
                  <c:v>0.376</c:v>
                </c:pt>
                <c:pt idx="5">
                  <c:v>0.249</c:v>
                </c:pt>
                <c:pt idx="6">
                  <c:v>5.8999999999999997E-2</c:v>
                </c:pt>
              </c:numCache>
            </c:numRef>
          </c:val>
        </c:ser>
        <c:ser>
          <c:idx val="2"/>
          <c:order val="2"/>
          <c:tx>
            <c:strRef>
              <c:f>Sheet1!$D$1</c:f>
              <c:strCache>
                <c:ptCount val="1"/>
                <c:pt idx="0">
                  <c:v>2011 or 2012</c:v>
                </c:pt>
              </c:strCache>
            </c:strRef>
          </c:tx>
          <c:invertIfNegative val="0"/>
          <c:dLbls>
            <c:dLbl>
              <c:idx val="1"/>
              <c:layout>
                <c:manualLayout>
                  <c:x val="6.1727179935841137E-3"/>
                  <c:y val="7.5226048351986832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6296296296296328E-3"/>
                  <c:y val="9.837252476798277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432098765432113E-3"/>
                  <c:y val="9.837252476798277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b="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Smokers</c:v>
                </c:pt>
                <c:pt idx="1">
                  <c:v>Overweight</c:v>
                </c:pt>
                <c:pt idx="2">
                  <c:v>Obese</c:v>
                </c:pt>
                <c:pt idx="3">
                  <c:v>Sedentary</c:v>
                </c:pt>
                <c:pt idx="4">
                  <c:v>High Cholesterol</c:v>
                </c:pt>
                <c:pt idx="5">
                  <c:v>High BP</c:v>
                </c:pt>
                <c:pt idx="6">
                  <c:v>Diabetes</c:v>
                </c:pt>
              </c:strCache>
            </c:strRef>
          </c:cat>
          <c:val>
            <c:numRef>
              <c:f>Sheet1!$D$2:$D$8</c:f>
              <c:numCache>
                <c:formatCode>0%</c:formatCode>
                <c:ptCount val="7"/>
                <c:pt idx="0">
                  <c:v>0.22900000000000001</c:v>
                </c:pt>
                <c:pt idx="1">
                  <c:v>0.38900000000000001</c:v>
                </c:pt>
                <c:pt idx="2">
                  <c:v>0.25700000000000001</c:v>
                </c:pt>
                <c:pt idx="3">
                  <c:v>0.185</c:v>
                </c:pt>
                <c:pt idx="4">
                  <c:v>0.34399999999999997</c:v>
                </c:pt>
                <c:pt idx="5">
                  <c:v>0.29399999999999998</c:v>
                </c:pt>
                <c:pt idx="6">
                  <c:v>7.9000000000000001E-2</c:v>
                </c:pt>
              </c:numCache>
            </c:numRef>
          </c:val>
        </c:ser>
        <c:ser>
          <c:idx val="3"/>
          <c:order val="3"/>
          <c:tx>
            <c:strRef>
              <c:f>Sheet1!$E$1</c:f>
              <c:strCache>
                <c:ptCount val="1"/>
                <c:pt idx="0">
                  <c:v>2013 or 2014</c:v>
                </c:pt>
              </c:strCache>
            </c:strRef>
          </c:tx>
          <c:invertIfNegative val="0"/>
          <c:dLbls>
            <c:dLbl>
              <c:idx val="0"/>
              <c:layout>
                <c:manualLayout>
                  <c:x val="9.2592592592592587E-3"/>
                  <c:y val="1.893811496948274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7.7160493827160776E-3"/>
                  <c:y val="-2.4799625972641519E-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3.0864197530864196E-3"/>
                  <c:y val="-2.705444995640399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6296296296295166E-3"/>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Smokers</c:v>
                </c:pt>
                <c:pt idx="1">
                  <c:v>Overweight</c:v>
                </c:pt>
                <c:pt idx="2">
                  <c:v>Obese</c:v>
                </c:pt>
                <c:pt idx="3">
                  <c:v>Sedentary</c:v>
                </c:pt>
                <c:pt idx="4">
                  <c:v>High Cholesterol</c:v>
                </c:pt>
                <c:pt idx="5">
                  <c:v>High BP</c:v>
                </c:pt>
                <c:pt idx="6">
                  <c:v>Diabetes</c:v>
                </c:pt>
              </c:strCache>
            </c:strRef>
          </c:cat>
          <c:val>
            <c:numRef>
              <c:f>Sheet1!$E$2:$E$8</c:f>
              <c:numCache>
                <c:formatCode>0%</c:formatCode>
                <c:ptCount val="7"/>
                <c:pt idx="0">
                  <c:v>0.2</c:v>
                </c:pt>
                <c:pt idx="1">
                  <c:v>0.37</c:v>
                </c:pt>
                <c:pt idx="2">
                  <c:v>0.3</c:v>
                </c:pt>
                <c:pt idx="3">
                  <c:v>0.22</c:v>
                </c:pt>
                <c:pt idx="4">
                  <c:v>0.38</c:v>
                </c:pt>
                <c:pt idx="5">
                  <c:v>0.3</c:v>
                </c:pt>
                <c:pt idx="6">
                  <c:v>0.08</c:v>
                </c:pt>
              </c:numCache>
            </c:numRef>
          </c:val>
        </c:ser>
        <c:dLbls>
          <c:showLegendKey val="0"/>
          <c:showVal val="1"/>
          <c:showCatName val="0"/>
          <c:showSerName val="0"/>
          <c:showPercent val="0"/>
          <c:showBubbleSize val="0"/>
        </c:dLbls>
        <c:gapWidth val="150"/>
        <c:axId val="420342800"/>
        <c:axId val="420338096"/>
      </c:barChart>
      <c:catAx>
        <c:axId val="420342800"/>
        <c:scaling>
          <c:orientation val="minMax"/>
        </c:scaling>
        <c:delete val="0"/>
        <c:axPos val="b"/>
        <c:numFmt formatCode="General" sourceLinked="1"/>
        <c:majorTickMark val="out"/>
        <c:minorTickMark val="none"/>
        <c:tickLblPos val="nextTo"/>
        <c:crossAx val="420338096"/>
        <c:crosses val="autoZero"/>
        <c:auto val="1"/>
        <c:lblAlgn val="ctr"/>
        <c:lblOffset val="100"/>
        <c:noMultiLvlLbl val="0"/>
      </c:catAx>
      <c:valAx>
        <c:axId val="420338096"/>
        <c:scaling>
          <c:orientation val="minMax"/>
        </c:scaling>
        <c:delete val="1"/>
        <c:axPos val="l"/>
        <c:numFmt formatCode="0%" sourceLinked="1"/>
        <c:majorTickMark val="out"/>
        <c:minorTickMark val="none"/>
        <c:tickLblPos val="none"/>
        <c:crossAx val="420342800"/>
        <c:crosses val="autoZero"/>
        <c:crossBetween val="between"/>
      </c:valAx>
    </c:plotArea>
    <c:legend>
      <c:legendPos val="r"/>
      <c:layout>
        <c:manualLayout>
          <c:xMode val="edge"/>
          <c:yMode val="edge"/>
          <c:x val="0.36685574025469037"/>
          <c:y val="3.2678367112695846E-2"/>
          <c:w val="0.5951895596383785"/>
          <c:h val="0.11368492898845968"/>
        </c:manualLayout>
      </c:layout>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4D00B1-9D1A-4DC0-9D04-11F95DF8357D}" type="datetimeFigureOut">
              <a:rPr lang="en-US" smtClean="0"/>
              <a:t>1/26/2016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D65CFD-6947-4ACE-9532-814844A8AC0D}" type="slidenum">
              <a:rPr lang="en-US" smtClean="0"/>
              <a:t>‹#›</a:t>
            </a:fld>
            <a:endParaRPr lang="en-US"/>
          </a:p>
        </p:txBody>
      </p:sp>
    </p:spTree>
    <p:extLst>
      <p:ext uri="{BB962C8B-B14F-4D97-AF65-F5344CB8AC3E}">
        <p14:creationId xmlns:p14="http://schemas.microsoft.com/office/powerpoint/2010/main" val="2537597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D65CFD-6947-4ACE-9532-814844A8AC0D}" type="slidenum">
              <a:rPr lang="en-US" smtClean="0"/>
              <a:t>1</a:t>
            </a:fld>
            <a:endParaRPr lang="en-US"/>
          </a:p>
        </p:txBody>
      </p:sp>
    </p:spTree>
    <p:extLst>
      <p:ext uri="{BB962C8B-B14F-4D97-AF65-F5344CB8AC3E}">
        <p14:creationId xmlns:p14="http://schemas.microsoft.com/office/powerpoint/2010/main" val="184432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focus has value when you’re focusing on claims management or clinical treatment but has very little to do with true wellness</a:t>
            </a:r>
            <a:endParaRPr lang="en-US" dirty="0"/>
          </a:p>
        </p:txBody>
      </p:sp>
      <p:sp>
        <p:nvSpPr>
          <p:cNvPr id="4" name="Slide Number Placeholder 3"/>
          <p:cNvSpPr>
            <a:spLocks noGrp="1"/>
          </p:cNvSpPr>
          <p:nvPr>
            <p:ph type="sldNum" sz="quarter" idx="10"/>
          </p:nvPr>
        </p:nvSpPr>
        <p:spPr/>
        <p:txBody>
          <a:bodyPr/>
          <a:lstStyle/>
          <a:p>
            <a:fld id="{7417406A-8053-4357-A1E4-EB1657931E56}" type="slidenum">
              <a:rPr lang="en-US" smtClean="0"/>
              <a:t>2</a:t>
            </a:fld>
            <a:endParaRPr lang="en-US"/>
          </a:p>
        </p:txBody>
      </p:sp>
    </p:spTree>
    <p:extLst>
      <p:ext uri="{BB962C8B-B14F-4D97-AF65-F5344CB8AC3E}">
        <p14:creationId xmlns:p14="http://schemas.microsoft.com/office/powerpoint/2010/main" val="1205248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3</a:t>
            </a:fld>
            <a:endParaRPr lang="en-US"/>
          </a:p>
        </p:txBody>
      </p:sp>
    </p:spTree>
    <p:extLst>
      <p:ext uri="{BB962C8B-B14F-4D97-AF65-F5344CB8AC3E}">
        <p14:creationId xmlns:p14="http://schemas.microsoft.com/office/powerpoint/2010/main" val="2206096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impossible to discriminate because you’re not focusing on health.</a:t>
            </a:r>
            <a:endParaRPr lang="en-US" dirty="0"/>
          </a:p>
        </p:txBody>
      </p:sp>
      <p:sp>
        <p:nvSpPr>
          <p:cNvPr id="4" name="Slide Number Placeholder 3"/>
          <p:cNvSpPr>
            <a:spLocks noGrp="1"/>
          </p:cNvSpPr>
          <p:nvPr>
            <p:ph type="sldNum" sz="quarter" idx="10"/>
          </p:nvPr>
        </p:nvSpPr>
        <p:spPr/>
        <p:txBody>
          <a:bodyPr/>
          <a:lstStyle/>
          <a:p>
            <a:fld id="{7417406A-8053-4357-A1E4-EB1657931E56}" type="slidenum">
              <a:rPr lang="en-US" smtClean="0"/>
              <a:t>4</a:t>
            </a:fld>
            <a:endParaRPr lang="en-US"/>
          </a:p>
        </p:txBody>
      </p:sp>
    </p:spTree>
    <p:extLst>
      <p:ext uri="{BB962C8B-B14F-4D97-AF65-F5344CB8AC3E}">
        <p14:creationId xmlns:p14="http://schemas.microsoft.com/office/powerpoint/2010/main" val="641419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056C9B-4A08-468A-9724-31133346A4D3}" type="slidenum">
              <a:rPr lang="en-US" smtClean="0"/>
              <a:pPr/>
              <a:t>5</a:t>
            </a:fld>
            <a:endParaRPr lang="en-US"/>
          </a:p>
        </p:txBody>
      </p:sp>
    </p:spTree>
    <p:extLst>
      <p:ext uri="{BB962C8B-B14F-4D97-AF65-F5344CB8AC3E}">
        <p14:creationId xmlns:p14="http://schemas.microsoft.com/office/powerpoint/2010/main" val="3469239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86">
              <a:defRPr/>
            </a:pPr>
            <a:endParaRPr lang="en-US" dirty="0"/>
          </a:p>
        </p:txBody>
      </p:sp>
      <p:sp>
        <p:nvSpPr>
          <p:cNvPr id="4" name="Slide Number Placeholder 3"/>
          <p:cNvSpPr>
            <a:spLocks noGrp="1"/>
          </p:cNvSpPr>
          <p:nvPr>
            <p:ph type="sldNum" sz="quarter" idx="10"/>
          </p:nvPr>
        </p:nvSpPr>
        <p:spPr/>
        <p:txBody>
          <a:bodyPr/>
          <a:lstStyle/>
          <a:p>
            <a:fld id="{1B056C9B-4A08-468A-9724-31133346A4D3}" type="slidenum">
              <a:rPr lang="en-US" smtClean="0"/>
              <a:pPr/>
              <a:t>6</a:t>
            </a:fld>
            <a:endParaRPr lang="en-US"/>
          </a:p>
        </p:txBody>
      </p:sp>
    </p:spTree>
    <p:extLst>
      <p:ext uri="{BB962C8B-B14F-4D97-AF65-F5344CB8AC3E}">
        <p14:creationId xmlns:p14="http://schemas.microsoft.com/office/powerpoint/2010/main" val="2269347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7</a:t>
            </a:fld>
            <a:endParaRPr lang="en-US"/>
          </a:p>
        </p:txBody>
      </p:sp>
    </p:spTree>
    <p:extLst>
      <p:ext uri="{BB962C8B-B14F-4D97-AF65-F5344CB8AC3E}">
        <p14:creationId xmlns:p14="http://schemas.microsoft.com/office/powerpoint/2010/main" val="2369047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9</a:t>
            </a:fld>
            <a:endParaRPr lang="en-US"/>
          </a:p>
        </p:txBody>
      </p:sp>
    </p:spTree>
    <p:extLst>
      <p:ext uri="{BB962C8B-B14F-4D97-AF65-F5344CB8AC3E}">
        <p14:creationId xmlns:p14="http://schemas.microsoft.com/office/powerpoint/2010/main" val="1410654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442B6F6-F6BA-455C-8B1C-651AC04F6881}" type="slidenum">
              <a:rPr lang="en-US" smtClean="0"/>
              <a:pPr/>
              <a:t>11</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buFontTx/>
              <a:buChar char="•"/>
            </a:pPr>
            <a:endParaRPr lang="en-US" dirty="0" smtClean="0"/>
          </a:p>
        </p:txBody>
      </p:sp>
    </p:spTree>
    <p:extLst>
      <p:ext uri="{BB962C8B-B14F-4D97-AF65-F5344CB8AC3E}">
        <p14:creationId xmlns:p14="http://schemas.microsoft.com/office/powerpoint/2010/main" val="4113267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D05787F-4081-4097-999C-A4FF182F88AA}" type="slidenum">
              <a:rPr lang="en-US" smtClean="0"/>
              <a:pPr/>
              <a:t>12</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lnSpc>
                <a:spcPct val="120000"/>
              </a:lnSpc>
              <a:buFontTx/>
              <a:buChar char="•"/>
            </a:pPr>
            <a:endParaRPr lang="en-US" dirty="0" smtClean="0"/>
          </a:p>
        </p:txBody>
      </p:sp>
    </p:spTree>
    <p:extLst>
      <p:ext uri="{BB962C8B-B14F-4D97-AF65-F5344CB8AC3E}">
        <p14:creationId xmlns:p14="http://schemas.microsoft.com/office/powerpoint/2010/main" val="2477594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3ED075E-B0C0-4166-A05E-E759E73ADB49}" type="slidenum">
              <a:rPr lang="en-US" smtClean="0"/>
              <a:pPr/>
              <a:t>13</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buFontTx/>
              <a:buChar char="•"/>
            </a:pPr>
            <a:endParaRPr lang="en-US" dirty="0" smtClean="0"/>
          </a:p>
        </p:txBody>
      </p:sp>
    </p:spTree>
    <p:extLst>
      <p:ext uri="{BB962C8B-B14F-4D97-AF65-F5344CB8AC3E}">
        <p14:creationId xmlns:p14="http://schemas.microsoft.com/office/powerpoint/2010/main" val="2970081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86">
              <a:defRPr/>
            </a:pP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1B056C9B-4A08-468A-9724-31133346A4D3}" type="slidenum">
              <a:rPr lang="en-US" smtClean="0"/>
              <a:pPr/>
              <a:t>15</a:t>
            </a:fld>
            <a:endParaRPr lang="en-US"/>
          </a:p>
        </p:txBody>
      </p:sp>
    </p:spTree>
    <p:extLst>
      <p:ext uri="{BB962C8B-B14F-4D97-AF65-F5344CB8AC3E}">
        <p14:creationId xmlns:p14="http://schemas.microsoft.com/office/powerpoint/2010/main" val="3695290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FB41FFFC-DC8A-4BA4-924B-6464D613DDE4}" type="slidenum">
              <a:rPr lang="en-US" altLang="en-US" smtClean="0"/>
              <a:pPr eaLnBrk="1" hangingPunct="1"/>
              <a:t>16</a:t>
            </a:fld>
            <a:endParaRPr lang="en-US" alt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smtClean="0"/>
              <a:t>In a sense, presenteeism is the opposite of absenteeism, in which the employee does not come to work. The term "presenteeism" was coined by Professor Cary Cooper, a psychologist specializing in organizational management at Manchester University in the UK. </a:t>
            </a:r>
          </a:p>
          <a:p>
            <a:pPr eaLnBrk="1" hangingPunct="1">
              <a:buFontTx/>
              <a:buChar char="•"/>
            </a:pPr>
            <a:endParaRPr lang="en-US" altLang="en-US" dirty="0" smtClean="0"/>
          </a:p>
          <a:p>
            <a:pPr eaLnBrk="1" hangingPunct="1">
              <a:buFontTx/>
              <a:buChar char="•"/>
            </a:pPr>
            <a:r>
              <a:rPr lang="en-US" altLang="en-US" dirty="0" smtClean="0"/>
              <a:t>Presenteeism is defined as lost productivity that occurs when employees come to work but perform below par due to any kind of illness. </a:t>
            </a:r>
          </a:p>
          <a:p>
            <a:pPr eaLnBrk="1" hangingPunct="1">
              <a:buFontTx/>
              <a:buChar char="•"/>
            </a:pPr>
            <a:r>
              <a:rPr lang="en-US" altLang="en-US" dirty="0" smtClean="0"/>
              <a:t>Someone who is present but not fully accounted for…not fully functioning. </a:t>
            </a:r>
          </a:p>
          <a:p>
            <a:pPr eaLnBrk="1" hangingPunct="1">
              <a:buFontTx/>
              <a:buChar char="•"/>
            </a:pPr>
            <a:r>
              <a:rPr lang="en-US" altLang="en-US" dirty="0" smtClean="0"/>
              <a:t>Illness, low morale, poor attitude…contribute to productivity losses at work. </a:t>
            </a:r>
          </a:p>
          <a:p>
            <a:pPr eaLnBrk="1" hangingPunct="1">
              <a:buFontTx/>
              <a:buChar char="•"/>
            </a:pPr>
            <a:r>
              <a:rPr lang="en-US" altLang="en-US" dirty="0" smtClean="0"/>
              <a:t>In a 1999 study sponsored by the Employers Health Coalition – Costs of lost productivity are 7.5 times greater than costs due to absenteeism. </a:t>
            </a:r>
          </a:p>
          <a:p>
            <a:pPr eaLnBrk="1" hangingPunct="1">
              <a:buFontTx/>
              <a:buChar char="•"/>
            </a:pPr>
            <a:r>
              <a:rPr lang="en-US" altLang="en-US" dirty="0" smtClean="0"/>
              <a:t>Depression, back pain, arthritis, heart disease, high blood pressure, allergies, cold/flu, gastrointestinal disorders. </a:t>
            </a:r>
          </a:p>
          <a:p>
            <a:pPr eaLnBrk="1" hangingPunct="1">
              <a:buFontTx/>
              <a:buChar char="•"/>
            </a:pPr>
            <a:endParaRPr lang="en-US" altLang="en-US" dirty="0" smtClean="0"/>
          </a:p>
          <a:p>
            <a:pPr eaLnBrk="1" hangingPunct="1"/>
            <a:endParaRPr lang="en-US" altLang="en-US" b="1" dirty="0" smtClean="0"/>
          </a:p>
        </p:txBody>
      </p:sp>
    </p:spTree>
    <p:extLst>
      <p:ext uri="{BB962C8B-B14F-4D97-AF65-F5344CB8AC3E}">
        <p14:creationId xmlns:p14="http://schemas.microsoft.com/office/powerpoint/2010/main" val="3472658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effectLst/>
                <a:latin typeface="+mn-lt"/>
                <a:ea typeface="+mn-ea"/>
                <a:cs typeface="+mn-cs"/>
              </a:rPr>
              <a:t>Culture = comes from cultivate = from agriculture…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Cultivate a place where people are going to come in and thrive in being healthy. There is individual responsibility but the likelihood of people doing it within a supportive environment is much greater</a:t>
            </a:r>
          </a:p>
          <a:p>
            <a:endParaRPr lang="en-US" baseline="0" dirty="0" smtClean="0"/>
          </a:p>
        </p:txBody>
      </p:sp>
      <p:sp>
        <p:nvSpPr>
          <p:cNvPr id="4" name="Slide Number Placeholder 3"/>
          <p:cNvSpPr>
            <a:spLocks noGrp="1"/>
          </p:cNvSpPr>
          <p:nvPr>
            <p:ph type="sldNum" sz="quarter" idx="10"/>
          </p:nvPr>
        </p:nvSpPr>
        <p:spPr/>
        <p:txBody>
          <a:bodyPr/>
          <a:lstStyle/>
          <a:p>
            <a:fld id="{6F92AFE7-7269-4303-908F-F6FEAC8CBF04}" type="slidenum">
              <a:rPr lang="en-US" smtClean="0"/>
              <a:pPr/>
              <a:t>18</a:t>
            </a:fld>
            <a:endParaRPr lang="en-US"/>
          </a:p>
        </p:txBody>
      </p:sp>
    </p:spTree>
    <p:extLst>
      <p:ext uri="{BB962C8B-B14F-4D97-AF65-F5344CB8AC3E}">
        <p14:creationId xmlns:p14="http://schemas.microsoft.com/office/powerpoint/2010/main" val="782865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19</a:t>
            </a:fld>
            <a:endParaRPr lang="en-US"/>
          </a:p>
        </p:txBody>
      </p:sp>
    </p:spTree>
    <p:extLst>
      <p:ext uri="{BB962C8B-B14F-4D97-AF65-F5344CB8AC3E}">
        <p14:creationId xmlns:p14="http://schemas.microsoft.com/office/powerpoint/2010/main" val="3074386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22</a:t>
            </a:fld>
            <a:endParaRPr lang="en-US"/>
          </a:p>
        </p:txBody>
      </p:sp>
    </p:spTree>
    <p:extLst>
      <p:ext uri="{BB962C8B-B14F-4D97-AF65-F5344CB8AC3E}">
        <p14:creationId xmlns:p14="http://schemas.microsoft.com/office/powerpoint/2010/main" val="1789118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D4EE2E4-4ED4-4DE7-8081-D2FDE32A946E}" type="slidenum">
              <a:rPr lang="en-US" smtClean="0"/>
              <a:pPr/>
              <a:t>24</a:t>
            </a:fld>
            <a:endParaRPr lang="en-US"/>
          </a:p>
        </p:txBody>
      </p:sp>
    </p:spTree>
    <p:extLst>
      <p:ext uri="{BB962C8B-B14F-4D97-AF65-F5344CB8AC3E}">
        <p14:creationId xmlns:p14="http://schemas.microsoft.com/office/powerpoint/2010/main" val="2052327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CD4EE2E4-4ED4-4DE7-8081-D2FDE32A946E}" type="slidenum">
              <a:rPr lang="en-US" smtClean="0"/>
              <a:pPr/>
              <a:t>26</a:t>
            </a:fld>
            <a:endParaRPr lang="en-US"/>
          </a:p>
        </p:txBody>
      </p:sp>
    </p:spTree>
    <p:extLst>
      <p:ext uri="{BB962C8B-B14F-4D97-AF65-F5344CB8AC3E}">
        <p14:creationId xmlns:p14="http://schemas.microsoft.com/office/powerpoint/2010/main" val="2283415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22D6519-A6B5-48E4-8BB2-0E5699A8B15F}" type="slidenum">
              <a:rPr lang="en-US" smtClean="0"/>
              <a:pPr/>
              <a:t>27</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buFontTx/>
              <a:buChar char="•"/>
            </a:pPr>
            <a:r>
              <a:rPr lang="en-US" dirty="0" smtClean="0"/>
              <a:t>If you don’t have access to claims costs, look at how many claims over $10,000, ER visits, drug use, etc. </a:t>
            </a:r>
          </a:p>
        </p:txBody>
      </p:sp>
    </p:spTree>
    <p:extLst>
      <p:ext uri="{BB962C8B-B14F-4D97-AF65-F5344CB8AC3E}">
        <p14:creationId xmlns:p14="http://schemas.microsoft.com/office/powerpoint/2010/main" val="4017372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Shared Values: closely held belief by an individual about the appropriate way to approach living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Norm: A rule or standard of </a:t>
            </a:r>
            <a:r>
              <a:rPr lang="en-US" sz="1200" kern="1200" dirty="0" err="1" smtClean="0">
                <a:solidFill>
                  <a:schemeClr val="tx1"/>
                </a:solidFill>
                <a:effectLst/>
                <a:latin typeface="+mn-lt"/>
                <a:ea typeface="+mn-ea"/>
                <a:cs typeface="+mn-cs"/>
              </a:rPr>
              <a:t>bx</a:t>
            </a:r>
            <a:r>
              <a:rPr lang="en-US" sz="1200" kern="1200" dirty="0" smtClean="0">
                <a:solidFill>
                  <a:schemeClr val="tx1"/>
                </a:solidFill>
                <a:effectLst/>
                <a:latin typeface="+mn-lt"/>
                <a:ea typeface="+mn-ea"/>
                <a:cs typeface="+mn-cs"/>
              </a:rPr>
              <a:t> shared by members of a social group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Touch points: practices that strongly influence norms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Peer Support – is the help that people give each other to achieve a healthy lifestyle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Climate – has to do with whether people get along and are inspired by what the organization is all about. Dimensions of climate:</a:t>
            </a:r>
          </a:p>
          <a:p>
            <a:endParaRPr lang="en-US" dirty="0"/>
          </a:p>
        </p:txBody>
      </p:sp>
      <p:sp>
        <p:nvSpPr>
          <p:cNvPr id="4" name="Slide Number Placeholder 3"/>
          <p:cNvSpPr>
            <a:spLocks noGrp="1"/>
          </p:cNvSpPr>
          <p:nvPr>
            <p:ph type="sldNum" sz="quarter" idx="10"/>
          </p:nvPr>
        </p:nvSpPr>
        <p:spPr/>
        <p:txBody>
          <a:bodyPr/>
          <a:lstStyle/>
          <a:p>
            <a:fld id="{B9D65CFD-6947-4ACE-9532-814844A8AC0D}" type="slidenum">
              <a:rPr lang="en-US" smtClean="0"/>
              <a:t>28</a:t>
            </a:fld>
            <a:endParaRPr lang="en-US"/>
          </a:p>
        </p:txBody>
      </p:sp>
    </p:spTree>
    <p:extLst>
      <p:ext uri="{BB962C8B-B14F-4D97-AF65-F5344CB8AC3E}">
        <p14:creationId xmlns:p14="http://schemas.microsoft.com/office/powerpoint/2010/main" val="3926090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E039330A-A81A-4428-A893-6FD4F5D98A1B}" type="slidenum">
              <a:rPr lang="en-US" altLang="en-US" smtClean="0"/>
              <a:pPr eaLnBrk="1" hangingPunct="1"/>
              <a:t>29</a:t>
            </a:fld>
            <a:endParaRPr lang="en-US" alt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smtClean="0"/>
              <a:t>Which components of the models appeal to you?  Budget may dictate this somewhat.</a:t>
            </a:r>
          </a:p>
          <a:p>
            <a:pPr eaLnBrk="1" hangingPunct="1">
              <a:buFontTx/>
              <a:buChar char="•"/>
            </a:pPr>
            <a:r>
              <a:rPr lang="en-US" altLang="en-US" dirty="0" smtClean="0"/>
              <a:t>Include a representative from different sectors of your company in your wellness team – use employee input</a:t>
            </a:r>
          </a:p>
          <a:p>
            <a:pPr eaLnBrk="1" hangingPunct="1">
              <a:buFontTx/>
              <a:buChar char="•"/>
            </a:pPr>
            <a:r>
              <a:rPr lang="en-US" altLang="en-US" dirty="0" smtClean="0"/>
              <a:t>Talk to “long-timers” to find out if there has been any efforts in the past</a:t>
            </a:r>
          </a:p>
          <a:p>
            <a:pPr eaLnBrk="1" hangingPunct="1">
              <a:buFontTx/>
              <a:buChar char="•"/>
            </a:pPr>
            <a:r>
              <a:rPr lang="en-US" altLang="en-US" dirty="0" smtClean="0"/>
              <a:t>I can help you with looking at policies and procedures that encourage or discourage healthy behaviors…also facilities modification</a:t>
            </a:r>
          </a:p>
          <a:p>
            <a:pPr eaLnBrk="1" hangingPunct="1">
              <a:buFontTx/>
              <a:buChar char="•"/>
            </a:pPr>
            <a:r>
              <a:rPr lang="en-US" altLang="en-US" dirty="0" smtClean="0"/>
              <a:t>Demographics – should be easy through HR</a:t>
            </a:r>
          </a:p>
          <a:p>
            <a:pPr eaLnBrk="1" hangingPunct="1">
              <a:buFontTx/>
              <a:buChar char="•"/>
            </a:pPr>
            <a:r>
              <a:rPr lang="en-US" altLang="en-US" dirty="0" smtClean="0"/>
              <a:t>Metrics – absenteeism (specifically sick leave or unplanned absences), turnover (and reasons for), productivity (overall performance of company), workers comp claims, disability claims, health claims (and premiums), etc. </a:t>
            </a:r>
          </a:p>
          <a:p>
            <a:pPr eaLnBrk="1" hangingPunct="1">
              <a:buFontTx/>
              <a:buChar char="•"/>
            </a:pPr>
            <a:r>
              <a:rPr lang="en-US" altLang="en-US" dirty="0" smtClean="0"/>
              <a:t>Interests – some will be obvious; consider employee survey – can measure degree of readiness to change – can also get input on things they would like to see as part of a wellness program…build buy-in</a:t>
            </a:r>
          </a:p>
          <a:p>
            <a:pPr eaLnBrk="1" hangingPunct="1">
              <a:buFontTx/>
              <a:buChar char="•"/>
            </a:pPr>
            <a:r>
              <a:rPr lang="en-US" altLang="en-US" dirty="0" smtClean="0"/>
              <a:t>Use this information to define goals and objectives. </a:t>
            </a:r>
          </a:p>
          <a:p>
            <a:pPr eaLnBrk="1" hangingPunct="1">
              <a:buFontTx/>
              <a:buChar char="•"/>
            </a:pPr>
            <a:endParaRPr lang="en-US" altLang="en-US" dirty="0" smtClean="0"/>
          </a:p>
        </p:txBody>
      </p:sp>
    </p:spTree>
    <p:extLst>
      <p:ext uri="{BB962C8B-B14F-4D97-AF65-F5344CB8AC3E}">
        <p14:creationId xmlns:p14="http://schemas.microsoft.com/office/powerpoint/2010/main" val="966598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30</a:t>
            </a:fld>
            <a:endParaRPr lang="en-US"/>
          </a:p>
        </p:txBody>
      </p:sp>
    </p:spTree>
    <p:extLst>
      <p:ext uri="{BB962C8B-B14F-4D97-AF65-F5344CB8AC3E}">
        <p14:creationId xmlns:p14="http://schemas.microsoft.com/office/powerpoint/2010/main" val="151364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6F92AFE7-7269-4303-908F-F6FEAC8CBF04}" type="slidenum">
              <a:rPr lang="en-US" smtClean="0"/>
              <a:pPr/>
              <a:t>31</a:t>
            </a:fld>
            <a:endParaRPr lang="en-US"/>
          </a:p>
        </p:txBody>
      </p:sp>
    </p:spTree>
    <p:extLst>
      <p:ext uri="{BB962C8B-B14F-4D97-AF65-F5344CB8AC3E}">
        <p14:creationId xmlns:p14="http://schemas.microsoft.com/office/powerpoint/2010/main" val="4045099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32</a:t>
            </a:fld>
            <a:endParaRPr lang="en-US"/>
          </a:p>
        </p:txBody>
      </p:sp>
    </p:spTree>
    <p:extLst>
      <p:ext uri="{BB962C8B-B14F-4D97-AF65-F5344CB8AC3E}">
        <p14:creationId xmlns:p14="http://schemas.microsoft.com/office/powerpoint/2010/main" val="423424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36BF806C-9686-448C-87CE-4BF97C7CC601}" type="slidenum">
              <a:rPr lang="en-US" altLang="en-US" smtClean="0"/>
              <a:pPr eaLnBrk="1" hangingPunct="1"/>
              <a:t>33</a:t>
            </a:fld>
            <a:endParaRPr lang="en-US" alt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109232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92AFE7-7269-4303-908F-F6FEAC8CBF04}" type="slidenum">
              <a:rPr lang="en-US" smtClean="0"/>
              <a:pPr/>
              <a:t>34</a:t>
            </a:fld>
            <a:endParaRPr lang="en-US"/>
          </a:p>
        </p:txBody>
      </p:sp>
    </p:spTree>
    <p:extLst>
      <p:ext uri="{BB962C8B-B14F-4D97-AF65-F5344CB8AC3E}">
        <p14:creationId xmlns:p14="http://schemas.microsoft.com/office/powerpoint/2010/main" val="719957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rotWithShape="1">
          <a:gsLst>
            <a:gs pos="0">
              <a:schemeClr val="bg2">
                <a:lumMod val="20000"/>
                <a:lumOff val="80000"/>
              </a:schemeClr>
            </a:gs>
            <a:gs pos="5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n-lt"/>
                <a:ea typeface="+mj-ea"/>
                <a:cs typeface="+mj-cs"/>
              </a:defRPr>
            </a:lvl1pPr>
          </a:lstStyle>
          <a:p>
            <a:r>
              <a:rPr kumimoji="0" lang="en-US" dirty="0" smtClean="0"/>
              <a:t>Click to edit Master title style</a:t>
            </a:r>
            <a:endParaRPr kumimoji="0"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latin typeface="Museo Sans 500" pitchFamily="50"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30" name="Date Placeholder 29"/>
          <p:cNvSpPr>
            <a:spLocks noGrp="1"/>
          </p:cNvSpPr>
          <p:nvPr>
            <p:ph type="dt" sz="half" idx="10"/>
          </p:nvPr>
        </p:nvSpPr>
        <p:spPr/>
        <p:txBody>
          <a:bodyPr/>
          <a:lstStyle/>
          <a:p>
            <a:fld id="{120DD7A9-FB9C-4CCE-91C2-14EF522C1980}" type="datetimeFigureOut">
              <a:rPr lang="en-US" smtClean="0"/>
              <a:t>1/26/2016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D73D0A2-9353-4314-9596-94903D583D9F}" type="slidenum">
              <a:rPr lang="en-US" smtClean="0"/>
              <a:t>‹#›</a:t>
            </a:fld>
            <a:endParaRPr lang="en-US"/>
          </a:p>
        </p:txBody>
      </p:sp>
    </p:spTree>
    <p:extLst>
      <p:ext uri="{BB962C8B-B14F-4D97-AF65-F5344CB8AC3E}">
        <p14:creationId xmlns:p14="http://schemas.microsoft.com/office/powerpoint/2010/main" val="26985464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7764D4E-7057-411D-BE9E-8E33D632D649}" type="datetimeFigureOut">
              <a:rPr lang="en-US" smtClean="0"/>
              <a:t>1/26/2016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F7D5977-3C27-4419-81D9-18D26988B61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764D4E-7057-411D-BE9E-8E33D632D649}"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D5977-3C27-4419-81D9-18D26988B61E}"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40600" y="6172200"/>
            <a:ext cx="1600200" cy="54506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7764D4E-7057-411D-BE9E-8E33D632D649}"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D5977-3C27-4419-81D9-18D26988B61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7764D4E-7057-411D-BE9E-8E33D632D649}"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7764D4E-7057-411D-BE9E-8E33D632D649}"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7764D4E-7057-411D-BE9E-8E33D632D649}"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64D4E-7057-411D-BE9E-8E33D632D649}"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7764D4E-7057-411D-BE9E-8E33D632D649}"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7764D4E-7057-411D-BE9E-8E33D632D649}"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F7D5977-3C27-4419-81D9-18D26988B61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764D4E-7057-411D-BE9E-8E33D632D649}"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7764D4E-7057-411D-BE9E-8E33D632D649}"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D5977-3C27-4419-81D9-18D26988B6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7764D4E-7057-411D-BE9E-8E33D632D649}" type="datetimeFigureOut">
              <a:rPr lang="en-US" smtClean="0"/>
              <a:t>1/26/2016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7D5977-3C27-4419-81D9-18D26988B61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4"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9.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eg"/><Relationship Id="rId7"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welcoa.com/" TargetMode="External"/><Relationship Id="rId7" Type="http://schemas.openxmlformats.org/officeDocument/2006/relationships/hyperlink" Target="http://hero-health.org/scorecard/"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www.hss.state.ak.us/dph/chronic/worksite/default.htm" TargetMode="External"/><Relationship Id="rId5" Type="http://schemas.openxmlformats.org/officeDocument/2006/relationships/hyperlink" Target="http://www.nationalwellness.org/" TargetMode="External"/><Relationship Id="rId4" Type="http://schemas.openxmlformats.org/officeDocument/2006/relationships/hyperlink" Target="http://www.cdc.gov/nccdphp/dnpao/hwi/index.htm"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hyperlink" Target="mailto:cara@whitewaterwellnes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6">
                <a:lumMod val="20000"/>
                <a:lumOff val="80000"/>
              </a:schemeClr>
            </a:gs>
            <a:gs pos="38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Well-being at Work</a:t>
            </a:r>
            <a:endParaRPr lang="en-US" dirty="0"/>
          </a:p>
        </p:txBody>
      </p:sp>
      <p:sp>
        <p:nvSpPr>
          <p:cNvPr id="3" name="Subtitle 2"/>
          <p:cNvSpPr>
            <a:spLocks noGrp="1"/>
          </p:cNvSpPr>
          <p:nvPr>
            <p:ph type="subTitle" idx="1"/>
          </p:nvPr>
        </p:nvSpPr>
        <p:spPr/>
        <p:txBody>
          <a:bodyPr/>
          <a:lstStyle/>
          <a:p>
            <a:r>
              <a:rPr lang="en-US" dirty="0" smtClean="0"/>
              <a:t>Cara Fox Fairbanks, SPHR, CWPM</a:t>
            </a:r>
          </a:p>
          <a:p>
            <a:r>
              <a:rPr lang="en-US" dirty="0" smtClean="0"/>
              <a:t>WhiteWater Wellness LLC</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5603534"/>
            <a:ext cx="2590800" cy="882491"/>
          </a:xfrm>
          <a:prstGeom prst="rect">
            <a:avLst/>
          </a:prstGeom>
        </p:spPr>
      </p:pic>
    </p:spTree>
    <p:extLst>
      <p:ext uri="{BB962C8B-B14F-4D97-AF65-F5344CB8AC3E}">
        <p14:creationId xmlns:p14="http://schemas.microsoft.com/office/powerpoint/2010/main" val="2904917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We Talk about it…</a:t>
            </a:r>
            <a:endParaRPr lang="en-US" dirty="0"/>
          </a:p>
        </p:txBody>
      </p:sp>
      <p:sp>
        <p:nvSpPr>
          <p:cNvPr id="7" name="Content Placeholder 6"/>
          <p:cNvSpPr>
            <a:spLocks noGrp="1"/>
          </p:cNvSpPr>
          <p:nvPr>
            <p:ph idx="1"/>
          </p:nvPr>
        </p:nvSpPr>
        <p:spPr/>
        <p:txBody>
          <a:bodyPr>
            <a:normAutofit/>
          </a:bodyPr>
          <a:lstStyle/>
          <a:p>
            <a:pPr>
              <a:spcAft>
                <a:spcPts val="1200"/>
              </a:spcAft>
            </a:pPr>
            <a:r>
              <a:rPr lang="en-US" dirty="0" smtClean="0"/>
              <a:t>Wellness = Absence of illness/disease</a:t>
            </a:r>
          </a:p>
          <a:p>
            <a:pPr>
              <a:spcAft>
                <a:spcPts val="1200"/>
              </a:spcAft>
            </a:pPr>
            <a:r>
              <a:rPr lang="en-US" dirty="0" smtClean="0"/>
              <a:t>Wellness = Minimal risk of disease</a:t>
            </a:r>
          </a:p>
          <a:p>
            <a:pPr>
              <a:spcAft>
                <a:spcPts val="1200"/>
              </a:spcAft>
            </a:pPr>
            <a:r>
              <a:rPr lang="en-US" dirty="0" smtClean="0"/>
              <a:t>This comes from a focus on disease management</a:t>
            </a:r>
          </a:p>
          <a:p>
            <a:pPr>
              <a:spcAft>
                <a:spcPts val="1200"/>
              </a:spcAft>
            </a:pPr>
            <a:r>
              <a:rPr lang="en-US" dirty="0" smtClean="0"/>
              <a:t>Results in a limited, narrow view of wellness</a:t>
            </a:r>
          </a:p>
          <a:p>
            <a:pPr>
              <a:spcAft>
                <a:spcPts val="1200"/>
              </a:spcAft>
            </a:pPr>
            <a:r>
              <a:rPr lang="en-US" dirty="0" smtClean="0"/>
              <a:t>Clinical thinking is critical in “sick care” but only part of the picture in wellness.</a:t>
            </a:r>
            <a:endParaRPr lang="en-US" dirty="0"/>
          </a:p>
        </p:txBody>
      </p:sp>
    </p:spTree>
    <p:extLst>
      <p:ext uri="{BB962C8B-B14F-4D97-AF65-F5344CB8AC3E}">
        <p14:creationId xmlns:p14="http://schemas.microsoft.com/office/powerpoint/2010/main" val="251741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Wellness?</a:t>
            </a:r>
            <a:endParaRPr lang="en-US" dirty="0"/>
          </a:p>
        </p:txBody>
      </p:sp>
      <p:sp>
        <p:nvSpPr>
          <p:cNvPr id="5" name="Text Placeholder 4"/>
          <p:cNvSpPr>
            <a:spLocks noGrp="1"/>
          </p:cNvSpPr>
          <p:nvPr>
            <p:ph type="body" idx="1"/>
          </p:nvPr>
        </p:nvSpPr>
        <p:spPr/>
        <p:txBody>
          <a:bodyPr>
            <a:normAutofit/>
          </a:bodyPr>
          <a:lstStyle/>
          <a:p>
            <a:r>
              <a:rPr lang="en-US" sz="3600" dirty="0" smtClean="0"/>
              <a:t>What is it to YOU?</a:t>
            </a:r>
          </a:p>
          <a:p>
            <a:r>
              <a:rPr lang="en-US" sz="3600" dirty="0" smtClean="0"/>
              <a:t>What makes YOU thrive?</a:t>
            </a:r>
            <a:endParaRPr lang="en-US" sz="3600" dirty="0"/>
          </a:p>
        </p:txBody>
      </p:sp>
    </p:spTree>
    <p:extLst>
      <p:ext uri="{BB962C8B-B14F-4D97-AF65-F5344CB8AC3E}">
        <p14:creationId xmlns:p14="http://schemas.microsoft.com/office/powerpoint/2010/main" val="2513733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2819400"/>
          </a:xfrm>
        </p:spPr>
        <p:txBody>
          <a:bodyPr>
            <a:normAutofit fontScale="90000"/>
          </a:bodyPr>
          <a:lstStyle/>
          <a:p>
            <a:r>
              <a:rPr lang="en-US" i="1" dirty="0" smtClean="0"/>
              <a:t>Wellness is the art and science of getting people to practice healthy habits [regardless of their health status].</a:t>
            </a:r>
            <a:endParaRPr lang="en-US" i="1" dirty="0"/>
          </a:p>
        </p:txBody>
      </p:sp>
    </p:spTree>
    <p:extLst>
      <p:ext uri="{BB962C8B-B14F-4D97-AF65-F5344CB8AC3E}">
        <p14:creationId xmlns:p14="http://schemas.microsoft.com/office/powerpoint/2010/main" val="1210755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Elements of Well-Being</a:t>
            </a:r>
            <a:endParaRPr lang="en-US" dirty="0"/>
          </a:p>
        </p:txBody>
      </p:sp>
      <p:sp>
        <p:nvSpPr>
          <p:cNvPr id="3" name="Content Placeholder 2"/>
          <p:cNvSpPr>
            <a:spLocks noGrp="1"/>
          </p:cNvSpPr>
          <p:nvPr>
            <p:ph idx="1"/>
          </p:nvPr>
        </p:nvSpPr>
        <p:spPr>
          <a:xfrm>
            <a:off x="457200" y="1935480"/>
            <a:ext cx="8229600" cy="2636520"/>
          </a:xfrm>
        </p:spPr>
        <p:txBody>
          <a:bodyPr>
            <a:normAutofit/>
          </a:bodyPr>
          <a:lstStyle/>
          <a:p>
            <a:pPr marL="514350" indent="-514350">
              <a:buFont typeface="+mj-lt"/>
              <a:buAutoNum type="arabicPeriod"/>
            </a:pPr>
            <a:r>
              <a:rPr lang="en-US" dirty="0" smtClean="0"/>
              <a:t>Career well-being</a:t>
            </a:r>
          </a:p>
          <a:p>
            <a:pPr marL="514350" indent="-514350">
              <a:buFont typeface="+mj-lt"/>
              <a:buAutoNum type="arabicPeriod"/>
            </a:pPr>
            <a:r>
              <a:rPr lang="en-US" dirty="0" smtClean="0"/>
              <a:t>Social well-being</a:t>
            </a:r>
          </a:p>
          <a:p>
            <a:pPr marL="514350" indent="-514350">
              <a:buFont typeface="+mj-lt"/>
              <a:buAutoNum type="arabicPeriod"/>
            </a:pPr>
            <a:r>
              <a:rPr lang="en-US" dirty="0" smtClean="0"/>
              <a:t>Financial well-being</a:t>
            </a:r>
          </a:p>
          <a:p>
            <a:pPr marL="514350" indent="-514350">
              <a:buFont typeface="+mj-lt"/>
              <a:buAutoNum type="arabicPeriod"/>
            </a:pPr>
            <a:r>
              <a:rPr lang="en-US" dirty="0" smtClean="0"/>
              <a:t>Physical well-being</a:t>
            </a:r>
          </a:p>
          <a:p>
            <a:pPr marL="514350" indent="-514350">
              <a:buFont typeface="+mj-lt"/>
              <a:buAutoNum type="arabicPeriod"/>
            </a:pPr>
            <a:r>
              <a:rPr lang="en-US" dirty="0" smtClean="0"/>
              <a:t>Community well-being</a:t>
            </a:r>
          </a:p>
        </p:txBody>
      </p:sp>
      <p:sp>
        <p:nvSpPr>
          <p:cNvPr id="4" name="TextBox 3"/>
          <p:cNvSpPr txBox="1"/>
          <p:nvPr/>
        </p:nvSpPr>
        <p:spPr>
          <a:xfrm>
            <a:off x="533400" y="4495800"/>
            <a:ext cx="8001000" cy="1754326"/>
          </a:xfrm>
          <a:prstGeom prst="rect">
            <a:avLst/>
          </a:prstGeom>
          <a:noFill/>
        </p:spPr>
        <p:txBody>
          <a:bodyPr wrap="square" rtlCol="0">
            <a:spAutoFit/>
          </a:bodyPr>
          <a:lstStyle/>
          <a:p>
            <a:pPr algn="just"/>
            <a:r>
              <a:rPr lang="en-US" dirty="0" smtClean="0"/>
              <a:t>Well-being is about the combination of our love for what we do each day, the quality of our relationships, the security  of our finances, the vibrancy of our physical health, and the pride we take in what we have contributed to our communities.  It’s about how these five elements interact.”</a:t>
            </a:r>
          </a:p>
          <a:p>
            <a:pPr algn="just"/>
            <a:r>
              <a:rPr lang="en-US" dirty="0"/>
              <a:t>	</a:t>
            </a:r>
            <a:r>
              <a:rPr lang="en-US" dirty="0" smtClean="0"/>
              <a:t>			- </a:t>
            </a:r>
            <a:r>
              <a:rPr lang="en-US" i="1" dirty="0" smtClean="0"/>
              <a:t>Well Being </a:t>
            </a:r>
            <a:r>
              <a:rPr lang="en-US" dirty="0" smtClean="0"/>
              <a:t>by Tom </a:t>
            </a:r>
            <a:r>
              <a:rPr lang="en-US" dirty="0" err="1" smtClean="0"/>
              <a:t>Rath</a:t>
            </a:r>
            <a:r>
              <a:rPr lang="en-US" dirty="0" smtClean="0"/>
              <a:t>, Jim Harter</a:t>
            </a:r>
          </a:p>
          <a:p>
            <a:endParaRPr lang="en-US" dirty="0"/>
          </a:p>
        </p:txBody>
      </p:sp>
      <p:pic>
        <p:nvPicPr>
          <p:cNvPr id="1027" name="Picture 3" descr="C:\Documents and Settings\cfairbanks\Local Settings\Temporary Internet Files\Content.IE5\VYB3SQ74\MP900433170[1].jpg"/>
          <p:cNvPicPr>
            <a:picLocks noChangeAspect="1" noChangeArrowheads="1"/>
          </p:cNvPicPr>
          <p:nvPr/>
        </p:nvPicPr>
        <p:blipFill>
          <a:blip r:embed="rId3" cstate="print"/>
          <a:srcRect t="16929" r="15476"/>
          <a:stretch>
            <a:fillRect/>
          </a:stretch>
        </p:blipFill>
        <p:spPr bwMode="auto">
          <a:xfrm>
            <a:off x="5791200" y="1981200"/>
            <a:ext cx="1752600" cy="2580023"/>
          </a:xfrm>
          <a:prstGeom prst="rect">
            <a:avLst/>
          </a:prstGeom>
          <a:noFill/>
        </p:spPr>
      </p:pic>
    </p:spTree>
    <p:extLst>
      <p:ext uri="{BB962C8B-B14F-4D97-AF65-F5344CB8AC3E}">
        <p14:creationId xmlns:p14="http://schemas.microsoft.com/office/powerpoint/2010/main" val="30142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lstStyle/>
          <a:p>
            <a:r>
              <a:rPr lang="en-US" dirty="0" smtClean="0"/>
              <a:t>66% of people are doing well in at least one of these areas</a:t>
            </a:r>
          </a:p>
          <a:p>
            <a:r>
              <a:rPr lang="en-US" dirty="0" smtClean="0"/>
              <a:t>7% are thriving in all five</a:t>
            </a:r>
          </a:p>
          <a:p>
            <a:r>
              <a:rPr lang="en-US" dirty="0" smtClean="0"/>
              <a:t>Biggest threat to wellbeing = ourselves</a:t>
            </a:r>
          </a:p>
          <a:p>
            <a:r>
              <a:rPr lang="en-US" dirty="0" smtClean="0"/>
              <a:t>Career wellbeing: most essential of the 5</a:t>
            </a:r>
          </a:p>
          <a:p>
            <a:pPr lvl="1"/>
            <a:r>
              <a:rPr lang="en-US" dirty="0" smtClean="0"/>
              <a:t>Do you like what you do each day?</a:t>
            </a:r>
          </a:p>
          <a:p>
            <a:pPr lvl="1"/>
            <a:r>
              <a:rPr lang="en-US" dirty="0" smtClean="0"/>
              <a:t>Boosts your chances of reaching wellbeing in other areas</a:t>
            </a:r>
          </a:p>
        </p:txBody>
      </p:sp>
      <p:pic>
        <p:nvPicPr>
          <p:cNvPr id="4" name="Picture 2" descr="https://encrypted-tbn3.gstatic.com/images?q=tbn:ANd9GcTDxC4JsoO-RLBiMaAG3ORwUO6y54PiCd90mmXeF0DDRAPXK9PnOYPkI8s"/>
          <p:cNvPicPr>
            <a:picLocks noChangeAspect="1" noChangeArrowheads="1"/>
          </p:cNvPicPr>
          <p:nvPr/>
        </p:nvPicPr>
        <p:blipFill>
          <a:blip r:embed="rId3" cstate="print"/>
          <a:srcRect/>
          <a:stretch>
            <a:fillRect/>
          </a:stretch>
        </p:blipFill>
        <p:spPr bwMode="auto">
          <a:xfrm>
            <a:off x="2438400" y="4724400"/>
            <a:ext cx="4191000" cy="1516892"/>
          </a:xfrm>
          <a:prstGeom prst="rect">
            <a:avLst/>
          </a:prstGeom>
          <a:noFill/>
        </p:spPr>
      </p:pic>
    </p:spTree>
    <p:extLst>
      <p:ext uri="{BB962C8B-B14F-4D97-AF65-F5344CB8AC3E}">
        <p14:creationId xmlns:p14="http://schemas.microsoft.com/office/powerpoint/2010/main" val="159887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972312"/>
          </a:xfrm>
        </p:spPr>
        <p:txBody>
          <a:bodyPr/>
          <a:lstStyle/>
          <a:p>
            <a:r>
              <a:rPr lang="en-US" dirty="0" smtClean="0"/>
              <a:t>How are we doing?</a:t>
            </a:r>
            <a:endParaRPr lang="en-US" dirty="0"/>
          </a:p>
        </p:txBody>
      </p:sp>
      <p:grpSp>
        <p:nvGrpSpPr>
          <p:cNvPr id="3" name="Group 2"/>
          <p:cNvGrpSpPr/>
          <p:nvPr/>
        </p:nvGrpSpPr>
        <p:grpSpPr>
          <a:xfrm>
            <a:off x="1841514" y="2322521"/>
            <a:ext cx="4940285" cy="3697280"/>
            <a:chOff x="1841514" y="2322521"/>
            <a:chExt cx="4940285" cy="3697280"/>
          </a:xfrm>
        </p:grpSpPr>
        <p:pic>
          <p:nvPicPr>
            <p:cNvPr id="19458" name="Picture 2" descr="C:\Documents and Settings\Cara\Local Settings\Temporary Internet Files\Content.IE5\NAN42N6J\MC900027373[1].wmf"/>
            <p:cNvPicPr>
              <a:picLocks noChangeAspect="1" noChangeArrowheads="1"/>
            </p:cNvPicPr>
            <p:nvPr/>
          </p:nvPicPr>
          <p:blipFill>
            <a:blip r:embed="rId3" cstate="print"/>
            <a:srcRect/>
            <a:stretch>
              <a:fillRect/>
            </a:stretch>
          </p:blipFill>
          <p:spPr bwMode="auto">
            <a:xfrm>
              <a:off x="1841514" y="2322521"/>
              <a:ext cx="4940285" cy="3697280"/>
            </a:xfrm>
            <a:prstGeom prst="rect">
              <a:avLst/>
            </a:prstGeom>
            <a:noFill/>
          </p:spPr>
        </p:pic>
        <p:sp>
          <p:nvSpPr>
            <p:cNvPr id="10" name="TextBox 9"/>
            <p:cNvSpPr txBox="1"/>
            <p:nvPr/>
          </p:nvSpPr>
          <p:spPr>
            <a:xfrm>
              <a:off x="4267200" y="2971800"/>
              <a:ext cx="1371600" cy="400110"/>
            </a:xfrm>
            <a:prstGeom prst="rect">
              <a:avLst/>
            </a:prstGeom>
            <a:noFill/>
          </p:spPr>
          <p:txBody>
            <a:bodyPr wrap="square" rtlCol="0">
              <a:spAutoFit/>
            </a:bodyPr>
            <a:lstStyle/>
            <a:p>
              <a:pPr algn="ctr"/>
              <a:r>
                <a:rPr lang="en-US" sz="2000" b="1" dirty="0" smtClean="0">
                  <a:solidFill>
                    <a:schemeClr val="bg1"/>
                  </a:solidFill>
                </a:rPr>
                <a:t>Ranked #1</a:t>
              </a:r>
            </a:p>
          </p:txBody>
        </p:sp>
      </p:grpSp>
      <p:sp>
        <p:nvSpPr>
          <p:cNvPr id="9" name="TextBox 8"/>
          <p:cNvSpPr txBox="1"/>
          <p:nvPr/>
        </p:nvSpPr>
        <p:spPr>
          <a:xfrm>
            <a:off x="457200" y="6400800"/>
            <a:ext cx="6477000" cy="276999"/>
          </a:xfrm>
          <a:prstGeom prst="rect">
            <a:avLst/>
          </a:prstGeom>
          <a:noFill/>
        </p:spPr>
        <p:txBody>
          <a:bodyPr wrap="square" rtlCol="0">
            <a:spAutoFit/>
          </a:bodyPr>
          <a:lstStyle/>
          <a:p>
            <a:r>
              <a:rPr lang="en-US" sz="1200" dirty="0" smtClean="0"/>
              <a:t>Source: Gallup </a:t>
            </a:r>
            <a:r>
              <a:rPr lang="en-US" sz="1200" dirty="0" err="1" smtClean="0"/>
              <a:t>Healthways</a:t>
            </a:r>
            <a:r>
              <a:rPr lang="en-US" sz="1200" dirty="0" smtClean="0"/>
              <a:t> Well-Being Index 2014, state ranking out of 50, city ranking out of 189</a:t>
            </a:r>
            <a:endParaRPr lang="en-US" sz="1200" dirty="0"/>
          </a:p>
        </p:txBody>
      </p:sp>
      <p:sp>
        <p:nvSpPr>
          <p:cNvPr id="4" name="TextBox 3"/>
          <p:cNvSpPr txBox="1"/>
          <p:nvPr/>
        </p:nvSpPr>
        <p:spPr>
          <a:xfrm>
            <a:off x="609600" y="2590800"/>
            <a:ext cx="2209800" cy="369332"/>
          </a:xfrm>
          <a:prstGeom prst="rect">
            <a:avLst/>
          </a:prstGeom>
          <a:noFill/>
        </p:spPr>
        <p:txBody>
          <a:bodyPr wrap="square" rtlCol="0">
            <a:spAutoFit/>
          </a:bodyPr>
          <a:lstStyle/>
          <a:p>
            <a:r>
              <a:rPr lang="en-US" dirty="0" smtClean="0"/>
              <a:t>As of 2014...</a:t>
            </a:r>
            <a:endParaRPr lang="en-US" dirty="0"/>
          </a:p>
        </p:txBody>
      </p:sp>
    </p:spTree>
    <p:extLst>
      <p:ext uri="{BB962C8B-B14F-4D97-AF65-F5344CB8AC3E}">
        <p14:creationId xmlns:p14="http://schemas.microsoft.com/office/powerpoint/2010/main" val="1677923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score fluctuates…</a:t>
            </a:r>
            <a:endParaRPr lang="en-US" dirty="0"/>
          </a:p>
        </p:txBody>
      </p:sp>
      <p:pic>
        <p:nvPicPr>
          <p:cNvPr id="3" name="Picture 2"/>
          <p:cNvPicPr>
            <a:picLocks noChangeAspect="1"/>
          </p:cNvPicPr>
          <p:nvPr/>
        </p:nvPicPr>
        <p:blipFill>
          <a:blip r:embed="rId2"/>
          <a:stretch>
            <a:fillRect/>
          </a:stretch>
        </p:blipFill>
        <p:spPr>
          <a:xfrm>
            <a:off x="415367" y="2590800"/>
            <a:ext cx="2971801" cy="277115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584832215"/>
              </p:ext>
            </p:extLst>
          </p:nvPr>
        </p:nvGraphicFramePr>
        <p:xfrm>
          <a:off x="6331276" y="2590800"/>
          <a:ext cx="2362200" cy="2971800"/>
        </p:xfrm>
        <a:graphic>
          <a:graphicData uri="http://schemas.openxmlformats.org/drawingml/2006/table">
            <a:tbl>
              <a:tblPr firstRow="1" bandRow="1">
                <a:tableStyleId>{5C22544A-7EE6-4342-B048-85BDC9FD1C3A}</a:tableStyleId>
              </a:tblPr>
              <a:tblGrid>
                <a:gridCol w="1181100"/>
                <a:gridCol w="1181100"/>
              </a:tblGrid>
              <a:tr h="371475">
                <a:tc>
                  <a:txBody>
                    <a:bodyPr/>
                    <a:lstStyle/>
                    <a:p>
                      <a:pPr algn="ctr"/>
                      <a:r>
                        <a:rPr lang="en-US" dirty="0" smtClean="0"/>
                        <a:t>Year</a:t>
                      </a:r>
                      <a:endParaRPr lang="en-US" dirty="0"/>
                    </a:p>
                  </a:txBody>
                  <a:tcPr anchor="ctr"/>
                </a:tc>
                <a:tc>
                  <a:txBody>
                    <a:bodyPr/>
                    <a:lstStyle/>
                    <a:p>
                      <a:pPr algn="ctr"/>
                      <a:r>
                        <a:rPr lang="en-US" dirty="0" smtClean="0"/>
                        <a:t>Rank</a:t>
                      </a:r>
                      <a:endParaRPr lang="en-US" dirty="0"/>
                    </a:p>
                  </a:txBody>
                  <a:tcPr/>
                </a:tc>
              </a:tr>
              <a:tr h="371475">
                <a:tc>
                  <a:txBody>
                    <a:bodyPr/>
                    <a:lstStyle/>
                    <a:p>
                      <a:pPr algn="ctr"/>
                      <a:r>
                        <a:rPr lang="en-US" dirty="0" smtClean="0"/>
                        <a:t>2014</a:t>
                      </a:r>
                    </a:p>
                  </a:txBody>
                  <a:tcPr/>
                </a:tc>
                <a:tc>
                  <a:txBody>
                    <a:bodyPr/>
                    <a:lstStyle/>
                    <a:p>
                      <a:pPr algn="ctr"/>
                      <a:r>
                        <a:rPr lang="en-US" dirty="0" smtClean="0"/>
                        <a:t>1</a:t>
                      </a:r>
                      <a:endParaRPr lang="en-US" dirty="0"/>
                    </a:p>
                  </a:txBody>
                  <a:tcPr/>
                </a:tc>
              </a:tr>
              <a:tr h="371475">
                <a:tc>
                  <a:txBody>
                    <a:bodyPr/>
                    <a:lstStyle/>
                    <a:p>
                      <a:pPr algn="ctr"/>
                      <a:r>
                        <a:rPr lang="en-US" dirty="0" smtClean="0"/>
                        <a:t>2013</a:t>
                      </a:r>
                      <a:endParaRPr lang="en-US" dirty="0"/>
                    </a:p>
                  </a:txBody>
                  <a:tcPr/>
                </a:tc>
                <a:tc>
                  <a:txBody>
                    <a:bodyPr/>
                    <a:lstStyle/>
                    <a:p>
                      <a:pPr algn="ctr"/>
                      <a:r>
                        <a:rPr lang="en-US" dirty="0" smtClean="0"/>
                        <a:t>16</a:t>
                      </a:r>
                      <a:endParaRPr lang="en-US" dirty="0"/>
                    </a:p>
                  </a:txBody>
                  <a:tcPr/>
                </a:tc>
              </a:tr>
              <a:tr h="371475">
                <a:tc>
                  <a:txBody>
                    <a:bodyPr/>
                    <a:lstStyle/>
                    <a:p>
                      <a:pPr algn="ctr"/>
                      <a:r>
                        <a:rPr lang="en-US" dirty="0" smtClean="0"/>
                        <a:t>2012</a:t>
                      </a:r>
                      <a:endParaRPr lang="en-US" dirty="0"/>
                    </a:p>
                  </a:txBody>
                  <a:tcPr/>
                </a:tc>
                <a:tc>
                  <a:txBody>
                    <a:bodyPr/>
                    <a:lstStyle/>
                    <a:p>
                      <a:pPr algn="ctr"/>
                      <a:r>
                        <a:rPr lang="en-US" dirty="0" smtClean="0"/>
                        <a:t>31</a:t>
                      </a:r>
                      <a:endParaRPr lang="en-US" dirty="0"/>
                    </a:p>
                  </a:txBody>
                  <a:tcPr/>
                </a:tc>
              </a:tr>
              <a:tr h="371475">
                <a:tc>
                  <a:txBody>
                    <a:bodyPr/>
                    <a:lstStyle/>
                    <a:p>
                      <a:pPr algn="ctr"/>
                      <a:r>
                        <a:rPr lang="en-US" dirty="0" smtClean="0"/>
                        <a:t>2011</a:t>
                      </a:r>
                      <a:endParaRPr lang="en-US" dirty="0"/>
                    </a:p>
                  </a:txBody>
                  <a:tcPr/>
                </a:tc>
                <a:tc>
                  <a:txBody>
                    <a:bodyPr/>
                    <a:lstStyle/>
                    <a:p>
                      <a:pPr algn="ctr"/>
                      <a:r>
                        <a:rPr lang="en-US" dirty="0" smtClean="0"/>
                        <a:t>4</a:t>
                      </a:r>
                      <a:endParaRPr lang="en-US" dirty="0"/>
                    </a:p>
                  </a:txBody>
                  <a:tcPr/>
                </a:tc>
              </a:tr>
              <a:tr h="371475">
                <a:tc>
                  <a:txBody>
                    <a:bodyPr/>
                    <a:lstStyle/>
                    <a:p>
                      <a:pPr algn="ctr"/>
                      <a:r>
                        <a:rPr lang="en-US" dirty="0" smtClean="0"/>
                        <a:t>2010</a:t>
                      </a:r>
                      <a:endParaRPr lang="en-US" dirty="0"/>
                    </a:p>
                  </a:txBody>
                  <a:tcPr/>
                </a:tc>
                <a:tc>
                  <a:txBody>
                    <a:bodyPr/>
                    <a:lstStyle/>
                    <a:p>
                      <a:pPr algn="ctr"/>
                      <a:r>
                        <a:rPr lang="en-US" dirty="0" smtClean="0"/>
                        <a:t>4</a:t>
                      </a:r>
                      <a:endParaRPr lang="en-US" dirty="0"/>
                    </a:p>
                  </a:txBody>
                  <a:tcPr/>
                </a:tc>
              </a:tr>
              <a:tr h="371475">
                <a:tc>
                  <a:txBody>
                    <a:bodyPr/>
                    <a:lstStyle/>
                    <a:p>
                      <a:pPr algn="ctr"/>
                      <a:r>
                        <a:rPr lang="en-US" dirty="0" smtClean="0"/>
                        <a:t>2009</a:t>
                      </a:r>
                      <a:endParaRPr lang="en-US" dirty="0"/>
                    </a:p>
                  </a:txBody>
                  <a:tcPr/>
                </a:tc>
                <a:tc>
                  <a:txBody>
                    <a:bodyPr/>
                    <a:lstStyle/>
                    <a:p>
                      <a:pPr algn="ctr"/>
                      <a:r>
                        <a:rPr lang="en-US" dirty="0" smtClean="0"/>
                        <a:t>5</a:t>
                      </a:r>
                      <a:endParaRPr lang="en-US" dirty="0"/>
                    </a:p>
                  </a:txBody>
                  <a:tcPr/>
                </a:tc>
              </a:tr>
              <a:tr h="371475">
                <a:tc>
                  <a:txBody>
                    <a:bodyPr/>
                    <a:lstStyle/>
                    <a:p>
                      <a:pPr algn="ctr"/>
                      <a:r>
                        <a:rPr lang="en-US" dirty="0" smtClean="0"/>
                        <a:t>2008</a:t>
                      </a:r>
                      <a:endParaRPr lang="en-US" dirty="0"/>
                    </a:p>
                  </a:txBody>
                  <a:tcPr/>
                </a:tc>
                <a:tc>
                  <a:txBody>
                    <a:bodyPr/>
                    <a:lstStyle/>
                    <a:p>
                      <a:pPr algn="ctr"/>
                      <a:r>
                        <a:rPr lang="en-US" dirty="0" smtClean="0"/>
                        <a:t>11</a:t>
                      </a:r>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19533227"/>
              </p:ext>
            </p:extLst>
          </p:nvPr>
        </p:nvGraphicFramePr>
        <p:xfrm>
          <a:off x="3678515" y="2590800"/>
          <a:ext cx="2361414" cy="2560320"/>
        </p:xfrm>
        <a:graphic>
          <a:graphicData uri="http://schemas.openxmlformats.org/drawingml/2006/table">
            <a:tbl>
              <a:tblPr firstRow="1" bandRow="1">
                <a:tableStyleId>{F5AB1C69-6EDB-4FF4-983F-18BD219EF322}</a:tableStyleId>
              </a:tblPr>
              <a:tblGrid>
                <a:gridCol w="1274485"/>
                <a:gridCol w="1086929"/>
              </a:tblGrid>
              <a:tr h="321529">
                <a:tc gridSpan="2">
                  <a:txBody>
                    <a:bodyPr/>
                    <a:lstStyle/>
                    <a:p>
                      <a:pPr algn="ctr"/>
                      <a:r>
                        <a:rPr lang="en-US" dirty="0" smtClean="0"/>
                        <a:t>Alaska Well Being</a:t>
                      </a:r>
                      <a:endParaRPr lang="en-US" dirty="0"/>
                    </a:p>
                  </a:txBody>
                  <a:tcPr/>
                </a:tc>
                <a:tc hMerge="1">
                  <a:txBody>
                    <a:bodyPr/>
                    <a:lstStyle/>
                    <a:p>
                      <a:endParaRPr lang="en-US" dirty="0"/>
                    </a:p>
                  </a:txBody>
                  <a:tcPr/>
                </a:tc>
              </a:tr>
              <a:tr h="321529">
                <a:tc>
                  <a:txBody>
                    <a:bodyPr/>
                    <a:lstStyle/>
                    <a:p>
                      <a:pPr algn="ctr"/>
                      <a:r>
                        <a:rPr lang="en-US" b="1" dirty="0" smtClean="0"/>
                        <a:t>Element</a:t>
                      </a:r>
                      <a:endParaRPr lang="en-US" b="1" dirty="0"/>
                    </a:p>
                  </a:txBody>
                  <a:tcPr>
                    <a:solidFill>
                      <a:schemeClr val="accent3">
                        <a:lumMod val="60000"/>
                        <a:lumOff val="40000"/>
                      </a:schemeClr>
                    </a:solidFill>
                  </a:tcPr>
                </a:tc>
                <a:tc>
                  <a:txBody>
                    <a:bodyPr/>
                    <a:lstStyle/>
                    <a:p>
                      <a:pPr algn="ctr"/>
                      <a:r>
                        <a:rPr lang="en-US" b="1" dirty="0" smtClean="0"/>
                        <a:t>Rank</a:t>
                      </a:r>
                      <a:endParaRPr lang="en-US" b="1" dirty="0"/>
                    </a:p>
                  </a:txBody>
                  <a:tcPr>
                    <a:solidFill>
                      <a:schemeClr val="accent3">
                        <a:lumMod val="60000"/>
                        <a:lumOff val="40000"/>
                      </a:schemeClr>
                    </a:solidFill>
                  </a:tcPr>
                </a:tc>
              </a:tr>
              <a:tr h="321529">
                <a:tc>
                  <a:txBody>
                    <a:bodyPr/>
                    <a:lstStyle/>
                    <a:p>
                      <a:pPr algn="ctr"/>
                      <a:r>
                        <a:rPr lang="en-US" dirty="0" smtClean="0"/>
                        <a:t>Purpose</a:t>
                      </a:r>
                      <a:endParaRPr lang="en-US" dirty="0"/>
                    </a:p>
                  </a:txBody>
                  <a:tcPr/>
                </a:tc>
                <a:tc>
                  <a:txBody>
                    <a:bodyPr/>
                    <a:lstStyle/>
                    <a:p>
                      <a:pPr algn="ctr"/>
                      <a:r>
                        <a:rPr lang="en-US" dirty="0" smtClean="0"/>
                        <a:t>1</a:t>
                      </a:r>
                      <a:endParaRPr lang="en-US" dirty="0"/>
                    </a:p>
                  </a:txBody>
                  <a:tcPr/>
                </a:tc>
              </a:tr>
              <a:tr h="321529">
                <a:tc>
                  <a:txBody>
                    <a:bodyPr/>
                    <a:lstStyle/>
                    <a:p>
                      <a:pPr algn="ctr"/>
                      <a:r>
                        <a:rPr lang="en-US" dirty="0" smtClean="0"/>
                        <a:t>Social</a:t>
                      </a:r>
                      <a:endParaRPr lang="en-US" dirty="0"/>
                    </a:p>
                  </a:txBody>
                  <a:tcPr/>
                </a:tc>
                <a:tc>
                  <a:txBody>
                    <a:bodyPr/>
                    <a:lstStyle/>
                    <a:p>
                      <a:pPr algn="ctr"/>
                      <a:r>
                        <a:rPr lang="en-US" dirty="0" smtClean="0"/>
                        <a:t>7</a:t>
                      </a:r>
                      <a:endParaRPr lang="en-US" dirty="0"/>
                    </a:p>
                  </a:txBody>
                  <a:tcPr/>
                </a:tc>
              </a:tr>
              <a:tr h="321529">
                <a:tc>
                  <a:txBody>
                    <a:bodyPr/>
                    <a:lstStyle/>
                    <a:p>
                      <a:pPr algn="ctr"/>
                      <a:r>
                        <a:rPr lang="en-US" dirty="0" smtClean="0"/>
                        <a:t>Financial</a:t>
                      </a:r>
                      <a:endParaRPr lang="en-US" dirty="0"/>
                    </a:p>
                  </a:txBody>
                  <a:tcPr/>
                </a:tc>
                <a:tc>
                  <a:txBody>
                    <a:bodyPr/>
                    <a:lstStyle/>
                    <a:p>
                      <a:pPr algn="ctr"/>
                      <a:r>
                        <a:rPr lang="en-US" dirty="0" smtClean="0"/>
                        <a:t>2</a:t>
                      </a:r>
                      <a:endParaRPr lang="en-US" dirty="0"/>
                    </a:p>
                  </a:txBody>
                  <a:tcPr/>
                </a:tc>
              </a:tr>
              <a:tr h="321529">
                <a:tc>
                  <a:txBody>
                    <a:bodyPr/>
                    <a:lstStyle/>
                    <a:p>
                      <a:pPr algn="ctr"/>
                      <a:r>
                        <a:rPr lang="en-US" dirty="0" smtClean="0"/>
                        <a:t>Community</a:t>
                      </a:r>
                      <a:endParaRPr lang="en-US" dirty="0"/>
                    </a:p>
                  </a:txBody>
                  <a:tcPr/>
                </a:tc>
                <a:tc>
                  <a:txBody>
                    <a:bodyPr/>
                    <a:lstStyle/>
                    <a:p>
                      <a:pPr algn="ctr"/>
                      <a:r>
                        <a:rPr lang="en-US" dirty="0" smtClean="0"/>
                        <a:t>3</a:t>
                      </a:r>
                      <a:endParaRPr lang="en-US" dirty="0"/>
                    </a:p>
                  </a:txBody>
                  <a:tcPr/>
                </a:tc>
              </a:tr>
              <a:tr h="321529">
                <a:tc>
                  <a:txBody>
                    <a:bodyPr/>
                    <a:lstStyle/>
                    <a:p>
                      <a:pPr algn="ctr"/>
                      <a:r>
                        <a:rPr lang="en-US" dirty="0" smtClean="0"/>
                        <a:t>Physical</a:t>
                      </a:r>
                      <a:endParaRPr lang="en-US" dirty="0"/>
                    </a:p>
                  </a:txBody>
                  <a:tcPr/>
                </a:tc>
                <a:tc>
                  <a:txBody>
                    <a:bodyPr/>
                    <a:lstStyle/>
                    <a:p>
                      <a:pPr algn="ctr"/>
                      <a:r>
                        <a:rPr lang="en-US" dirty="0" smtClean="0"/>
                        <a:t>2</a:t>
                      </a:r>
                      <a:endParaRPr lang="en-US" dirty="0"/>
                    </a:p>
                  </a:txBody>
                  <a:tcPr/>
                </a:tc>
              </a:tr>
            </a:tbl>
          </a:graphicData>
        </a:graphic>
      </p:graphicFrame>
    </p:spTree>
    <p:extLst>
      <p:ext uri="{BB962C8B-B14F-4D97-AF65-F5344CB8AC3E}">
        <p14:creationId xmlns:p14="http://schemas.microsoft.com/office/powerpoint/2010/main" val="1516569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Alaska’s Health Stats (CDC)</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01992772"/>
              </p:ext>
            </p:extLst>
          </p:nvPr>
        </p:nvGraphicFramePr>
        <p:xfrm>
          <a:off x="457200" y="1983562"/>
          <a:ext cx="8229600" cy="469423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57200" y="6400800"/>
            <a:ext cx="6477000" cy="276999"/>
          </a:xfrm>
          <a:prstGeom prst="rect">
            <a:avLst/>
          </a:prstGeom>
          <a:noFill/>
        </p:spPr>
        <p:txBody>
          <a:bodyPr wrap="square" rtlCol="0">
            <a:spAutoFit/>
          </a:bodyPr>
          <a:lstStyle/>
          <a:p>
            <a:r>
              <a:rPr lang="en-US" sz="1200" dirty="0" smtClean="0"/>
              <a:t>Source: CDC Behavioral Risk Factor Surveillance System Data</a:t>
            </a:r>
            <a:endParaRPr lang="en-US" sz="1200" dirty="0"/>
          </a:p>
        </p:txBody>
      </p:sp>
    </p:spTree>
    <p:extLst>
      <p:ext uri="{BB962C8B-B14F-4D97-AF65-F5344CB8AC3E}">
        <p14:creationId xmlns:p14="http://schemas.microsoft.com/office/powerpoint/2010/main" val="1994932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1600200"/>
            <a:ext cx="7772400" cy="1362456"/>
          </a:xfrm>
        </p:spPr>
        <p:txBody>
          <a:bodyPr/>
          <a:lstStyle/>
          <a:p>
            <a:r>
              <a:rPr lang="en-US" dirty="0" smtClean="0"/>
              <a:t>Why are we talking about this at work?</a:t>
            </a:r>
            <a:endParaRPr lang="en-US" dirty="0"/>
          </a:p>
        </p:txBody>
      </p:sp>
    </p:spTree>
    <p:extLst>
      <p:ext uri="{BB962C8B-B14F-4D97-AF65-F5344CB8AC3E}">
        <p14:creationId xmlns:p14="http://schemas.microsoft.com/office/powerpoint/2010/main" val="3910889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8"/>
          <p:cNvSpPr>
            <a:spLocks noGrp="1" noChangeArrowheads="1"/>
          </p:cNvSpPr>
          <p:nvPr>
            <p:ph type="title"/>
          </p:nvPr>
        </p:nvSpPr>
        <p:spPr>
          <a:xfrm>
            <a:off x="533400" y="762000"/>
            <a:ext cx="8305800" cy="838200"/>
          </a:xfrm>
        </p:spPr>
        <p:txBody>
          <a:bodyPr>
            <a:normAutofit/>
          </a:bodyPr>
          <a:lstStyle/>
          <a:p>
            <a:pPr eaLnBrk="1" hangingPunct="1"/>
            <a:r>
              <a:rPr lang="en-US" sz="4400" dirty="0" smtClean="0"/>
              <a:t>Health Risks Increase Health Costs</a:t>
            </a:r>
          </a:p>
        </p:txBody>
      </p:sp>
      <p:graphicFrame>
        <p:nvGraphicFramePr>
          <p:cNvPr id="4098" name="Object 10"/>
          <p:cNvGraphicFramePr>
            <a:graphicFrameLocks noChangeAspect="1"/>
          </p:cNvGraphicFramePr>
          <p:nvPr/>
        </p:nvGraphicFramePr>
        <p:xfrm>
          <a:off x="990600" y="1905000"/>
          <a:ext cx="6629227" cy="4124325"/>
        </p:xfrm>
        <a:graphic>
          <a:graphicData uri="http://schemas.openxmlformats.org/presentationml/2006/ole">
            <mc:AlternateContent xmlns:mc="http://schemas.openxmlformats.org/markup-compatibility/2006">
              <mc:Choice xmlns:v="urn:schemas-microsoft-com:vml" Requires="v">
                <p:oleObj spid="_x0000_s1071" name="Chart" r:id="rId4" imgW="5781802" imgH="3590926" progId="MSGraph.Chart.8">
                  <p:embed followColorScheme="full"/>
                </p:oleObj>
              </mc:Choice>
              <mc:Fallback>
                <p:oleObj name="Chart" r:id="rId4" imgW="5781802" imgH="3590926" progId="MSGraph.Chart.8">
                  <p:embed followColorScheme="full"/>
                  <p:pic>
                    <p:nvPicPr>
                      <p:cNvPr id="0" name=""/>
                      <p:cNvPicPr>
                        <a:picLocks noChangeAspect="1" noChangeArrowheads="1"/>
                      </p:cNvPicPr>
                      <p:nvPr/>
                    </p:nvPicPr>
                    <p:blipFill>
                      <a:blip r:embed="rId5"/>
                      <a:srcRect/>
                      <a:stretch>
                        <a:fillRect/>
                      </a:stretch>
                    </p:blipFill>
                    <p:spPr bwMode="auto">
                      <a:xfrm>
                        <a:off x="990600" y="1905000"/>
                        <a:ext cx="6629227" cy="412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2" name="Text Box 11"/>
          <p:cNvSpPr txBox="1">
            <a:spLocks noChangeArrowheads="1"/>
          </p:cNvSpPr>
          <p:nvPr/>
        </p:nvSpPr>
        <p:spPr bwMode="auto">
          <a:xfrm>
            <a:off x="685800" y="6096000"/>
            <a:ext cx="6477000" cy="336550"/>
          </a:xfrm>
          <a:prstGeom prst="rect">
            <a:avLst/>
          </a:prstGeom>
          <a:noFill/>
          <a:ln w="9525">
            <a:noFill/>
            <a:miter lim="800000"/>
            <a:headEnd/>
            <a:tailEnd/>
          </a:ln>
        </p:spPr>
        <p:txBody>
          <a:bodyPr>
            <a:spAutoFit/>
          </a:bodyPr>
          <a:lstStyle/>
          <a:p>
            <a:pPr>
              <a:spcBef>
                <a:spcPct val="50000"/>
              </a:spcBef>
            </a:pPr>
            <a:r>
              <a:rPr lang="en-US" sz="800"/>
              <a:t>Source: Goetzel RZ, et al. (1998, October). The relationship between modifiable health risks and health care expenditures: An analysis of the multi-employer HERO health risk and cost database. JOEM, 40(10):843-54</a:t>
            </a:r>
          </a:p>
        </p:txBody>
      </p:sp>
      <p:sp>
        <p:nvSpPr>
          <p:cNvPr id="4103" name="Text Box 12"/>
          <p:cNvSpPr txBox="1">
            <a:spLocks noChangeArrowheads="1"/>
          </p:cNvSpPr>
          <p:nvPr/>
        </p:nvSpPr>
        <p:spPr bwMode="auto">
          <a:xfrm>
            <a:off x="5029200" y="4191000"/>
            <a:ext cx="1828800" cy="284163"/>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200" b="1"/>
              <a:t>N = 46,000+ X 3years</a:t>
            </a:r>
          </a:p>
        </p:txBody>
      </p:sp>
    </p:spTree>
    <p:extLst>
      <p:ext uri="{BB962C8B-B14F-4D97-AF65-F5344CB8AC3E}">
        <p14:creationId xmlns:p14="http://schemas.microsoft.com/office/powerpoint/2010/main" val="251360282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838200"/>
            <a:ext cx="8458200" cy="762000"/>
          </a:xfrm>
        </p:spPr>
        <p:txBody>
          <a:bodyPr>
            <a:normAutofit fontScale="90000"/>
          </a:bodyPr>
          <a:lstStyle/>
          <a:p>
            <a:r>
              <a:rPr lang="en-US" dirty="0" smtClean="0"/>
              <a:t>Health Risks Increase Absenteeism</a:t>
            </a:r>
            <a:endParaRPr lang="en-US" dirty="0"/>
          </a:p>
        </p:txBody>
      </p:sp>
      <p:graphicFrame>
        <p:nvGraphicFramePr>
          <p:cNvPr id="5122" name="Object 10"/>
          <p:cNvGraphicFramePr>
            <a:graphicFrameLocks noGrp="1" noChangeAspect="1"/>
          </p:cNvGraphicFramePr>
          <p:nvPr>
            <p:ph sz="quarter" idx="1"/>
          </p:nvPr>
        </p:nvGraphicFramePr>
        <p:xfrm>
          <a:off x="685800" y="1752600"/>
          <a:ext cx="6792176" cy="4384675"/>
        </p:xfrm>
        <a:graphic>
          <a:graphicData uri="http://schemas.openxmlformats.org/presentationml/2006/ole">
            <mc:AlternateContent xmlns:mc="http://schemas.openxmlformats.org/markup-compatibility/2006">
              <mc:Choice xmlns:v="urn:schemas-microsoft-com:vml" Requires="v">
                <p:oleObj spid="_x0000_s2095" name="Chart" r:id="rId4" imgW="5562664" imgH="3590926" progId="MSGraph.Chart.8">
                  <p:embed followColorScheme="full"/>
                </p:oleObj>
              </mc:Choice>
              <mc:Fallback>
                <p:oleObj name="Chart" r:id="rId4" imgW="5562664" imgH="3590926" progId="MSGraph.Chart.8">
                  <p:embed followColorScheme="full"/>
                  <p:pic>
                    <p:nvPicPr>
                      <p:cNvPr id="0" name=""/>
                      <p:cNvPicPr>
                        <a:picLocks noChangeAspect="1" noChangeArrowheads="1"/>
                      </p:cNvPicPr>
                      <p:nvPr/>
                    </p:nvPicPr>
                    <p:blipFill>
                      <a:blip r:embed="rId5"/>
                      <a:srcRect/>
                      <a:stretch>
                        <a:fillRect/>
                      </a:stretch>
                    </p:blipFill>
                    <p:spPr bwMode="auto">
                      <a:xfrm>
                        <a:off x="685800" y="1752600"/>
                        <a:ext cx="6792176" cy="438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6" name="Text Box 12"/>
          <p:cNvSpPr txBox="1">
            <a:spLocks noChangeArrowheads="1"/>
          </p:cNvSpPr>
          <p:nvPr/>
        </p:nvSpPr>
        <p:spPr bwMode="auto">
          <a:xfrm>
            <a:off x="685800" y="6096000"/>
            <a:ext cx="6477000" cy="214313"/>
          </a:xfrm>
          <a:prstGeom prst="rect">
            <a:avLst/>
          </a:prstGeom>
          <a:noFill/>
          <a:ln w="9525">
            <a:noFill/>
            <a:miter lim="800000"/>
            <a:headEnd/>
            <a:tailEnd/>
          </a:ln>
        </p:spPr>
        <p:txBody>
          <a:bodyPr>
            <a:spAutoFit/>
          </a:bodyPr>
          <a:lstStyle/>
          <a:p>
            <a:pPr>
              <a:spcBef>
                <a:spcPct val="50000"/>
              </a:spcBef>
            </a:pPr>
            <a:r>
              <a:rPr lang="en-US" sz="800"/>
              <a:t>Source: Serxner, S., et al., (2001). The impact of behavioral health risks on worker absenteeism. JOEM, 43(4), 347-354.</a:t>
            </a:r>
          </a:p>
        </p:txBody>
      </p:sp>
      <p:sp>
        <p:nvSpPr>
          <p:cNvPr id="5127" name="Text Box 13"/>
          <p:cNvSpPr txBox="1">
            <a:spLocks noChangeArrowheads="1"/>
          </p:cNvSpPr>
          <p:nvPr/>
        </p:nvSpPr>
        <p:spPr bwMode="auto">
          <a:xfrm>
            <a:off x="7162800" y="2971800"/>
            <a:ext cx="1066800" cy="284163"/>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200" b="1" dirty="0"/>
              <a:t>N = 35,451</a:t>
            </a:r>
          </a:p>
        </p:txBody>
      </p:sp>
    </p:spTree>
    <p:extLst>
      <p:ext uri="{BB962C8B-B14F-4D97-AF65-F5344CB8AC3E}">
        <p14:creationId xmlns:p14="http://schemas.microsoft.com/office/powerpoint/2010/main" val="169747231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381000"/>
            <a:ext cx="8686800" cy="1676400"/>
          </a:xfrm>
        </p:spPr>
        <p:txBody>
          <a:bodyPr>
            <a:noAutofit/>
          </a:bodyPr>
          <a:lstStyle/>
          <a:p>
            <a:r>
              <a:rPr lang="en-US" sz="4400" dirty="0" smtClean="0"/>
              <a:t>Health Risks Increase Workers Comp Costs</a:t>
            </a:r>
            <a:endParaRPr lang="en-US" sz="4400" dirty="0"/>
          </a:p>
        </p:txBody>
      </p:sp>
      <p:graphicFrame>
        <p:nvGraphicFramePr>
          <p:cNvPr id="6146" name="Object 5"/>
          <p:cNvGraphicFramePr>
            <a:graphicFrameLocks noGrp="1" noChangeAspect="1"/>
          </p:cNvGraphicFramePr>
          <p:nvPr>
            <p:ph sz="quarter" idx="1"/>
          </p:nvPr>
        </p:nvGraphicFramePr>
        <p:xfrm>
          <a:off x="838200" y="1828800"/>
          <a:ext cx="6925879" cy="4470987"/>
        </p:xfrm>
        <a:graphic>
          <a:graphicData uri="http://schemas.openxmlformats.org/presentationml/2006/ole">
            <mc:AlternateContent xmlns:mc="http://schemas.openxmlformats.org/markup-compatibility/2006">
              <mc:Choice xmlns:v="urn:schemas-microsoft-com:vml" Requires="v">
                <p:oleObj spid="_x0000_s3119" name="Chart" r:id="rId4" imgW="5562664" imgH="3590926" progId="MSGraph.Chart.8">
                  <p:embed followColorScheme="full"/>
                </p:oleObj>
              </mc:Choice>
              <mc:Fallback>
                <p:oleObj name="Chart" r:id="rId4" imgW="5562664" imgH="3590926" progId="MSGraph.Chart.8">
                  <p:embed followColorScheme="full"/>
                  <p:pic>
                    <p:nvPicPr>
                      <p:cNvPr id="0" name=""/>
                      <p:cNvPicPr>
                        <a:picLocks noChangeAspect="1" noChangeArrowheads="1"/>
                      </p:cNvPicPr>
                      <p:nvPr/>
                    </p:nvPicPr>
                    <p:blipFill>
                      <a:blip r:embed="rId5"/>
                      <a:srcRect/>
                      <a:stretch>
                        <a:fillRect/>
                      </a:stretch>
                    </p:blipFill>
                    <p:spPr bwMode="auto">
                      <a:xfrm>
                        <a:off x="838200" y="1828800"/>
                        <a:ext cx="6925879" cy="4470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0" name="Text Box 6"/>
          <p:cNvSpPr txBox="1">
            <a:spLocks noChangeArrowheads="1"/>
          </p:cNvSpPr>
          <p:nvPr/>
        </p:nvSpPr>
        <p:spPr bwMode="auto">
          <a:xfrm>
            <a:off x="685800" y="6096000"/>
            <a:ext cx="6477000" cy="214313"/>
          </a:xfrm>
          <a:prstGeom prst="rect">
            <a:avLst/>
          </a:prstGeom>
          <a:noFill/>
          <a:ln w="9525">
            <a:noFill/>
            <a:miter lim="800000"/>
            <a:headEnd/>
            <a:tailEnd/>
          </a:ln>
        </p:spPr>
        <p:txBody>
          <a:bodyPr>
            <a:spAutoFit/>
          </a:bodyPr>
          <a:lstStyle/>
          <a:p>
            <a:pPr>
              <a:spcBef>
                <a:spcPct val="50000"/>
              </a:spcBef>
            </a:pPr>
            <a:r>
              <a:rPr lang="en-US" sz="800"/>
              <a:t>Source: Musich, S., et. al., (2001, June).  The Association of Health Risks with Workers’ Compensation Costs, JOEM, P. 534-541</a:t>
            </a:r>
          </a:p>
        </p:txBody>
      </p:sp>
      <p:sp>
        <p:nvSpPr>
          <p:cNvPr id="6151" name="Text Box 7"/>
          <p:cNvSpPr txBox="1">
            <a:spLocks noChangeArrowheads="1"/>
          </p:cNvSpPr>
          <p:nvPr/>
        </p:nvSpPr>
        <p:spPr bwMode="auto">
          <a:xfrm>
            <a:off x="5638800" y="3124200"/>
            <a:ext cx="1752600" cy="284163"/>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200" b="1" dirty="0"/>
              <a:t>N = 3,388 X 4 years</a:t>
            </a:r>
          </a:p>
        </p:txBody>
      </p:sp>
    </p:spTree>
    <p:extLst>
      <p:ext uri="{BB962C8B-B14F-4D97-AF65-F5344CB8AC3E}">
        <p14:creationId xmlns:p14="http://schemas.microsoft.com/office/powerpoint/2010/main" val="364837589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Sedentary Culture</a:t>
            </a:r>
            <a:endParaRPr lang="en-US" dirty="0"/>
          </a:p>
        </p:txBody>
      </p:sp>
      <p:sp>
        <p:nvSpPr>
          <p:cNvPr id="3" name="Content Placeholder 2"/>
          <p:cNvSpPr>
            <a:spLocks noGrp="1"/>
          </p:cNvSpPr>
          <p:nvPr>
            <p:ph idx="1"/>
          </p:nvPr>
        </p:nvSpPr>
        <p:spPr/>
        <p:txBody>
          <a:bodyPr/>
          <a:lstStyle/>
          <a:p>
            <a:r>
              <a:rPr lang="en-US" dirty="0" smtClean="0"/>
              <a:t>Americans sit 11 hours a day</a:t>
            </a:r>
          </a:p>
          <a:p>
            <a:r>
              <a:rPr lang="en-US" dirty="0" smtClean="0"/>
              <a:t>Muscles are inactive 70-80% of our waking hours</a:t>
            </a:r>
          </a:p>
          <a:p>
            <a:r>
              <a:rPr lang="en-US" dirty="0" smtClean="0"/>
              <a:t>Burn 51,000 calories less per year than 50 years ago</a:t>
            </a:r>
          </a:p>
          <a:p>
            <a:r>
              <a:rPr lang="en-US" dirty="0"/>
              <a:t>1 in 10 adults have trouble walking a distance equal to walking from the parking lot to the back of a large store or through a </a:t>
            </a:r>
            <a:r>
              <a:rPr lang="en-US" dirty="0" smtClean="0"/>
              <a:t>mall.</a:t>
            </a:r>
          </a:p>
          <a:p>
            <a:endParaRPr lang="en-US" dirty="0"/>
          </a:p>
        </p:txBody>
      </p:sp>
    </p:spTree>
    <p:extLst>
      <p:ext uri="{BB962C8B-B14F-4D97-AF65-F5344CB8AC3E}">
        <p14:creationId xmlns:p14="http://schemas.microsoft.com/office/powerpoint/2010/main" val="401411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Body on Prolonged Sitting</a:t>
            </a:r>
            <a:endParaRPr lang="en-US" dirty="0"/>
          </a:p>
        </p:txBody>
      </p:sp>
      <p:sp>
        <p:nvSpPr>
          <p:cNvPr id="3" name="Content Placeholder 2"/>
          <p:cNvSpPr>
            <a:spLocks noGrp="1"/>
          </p:cNvSpPr>
          <p:nvPr>
            <p:ph sz="half" idx="1"/>
          </p:nvPr>
        </p:nvSpPr>
        <p:spPr>
          <a:xfrm>
            <a:off x="457200" y="1920084"/>
            <a:ext cx="5257800" cy="4633115"/>
          </a:xfrm>
        </p:spPr>
        <p:txBody>
          <a:bodyPr>
            <a:normAutofit fontScale="92500" lnSpcReduction="10000"/>
          </a:bodyPr>
          <a:lstStyle/>
          <a:p>
            <a:r>
              <a:rPr lang="en-US" dirty="0" smtClean="0"/>
              <a:t>Less oxygen to brain</a:t>
            </a:r>
          </a:p>
          <a:p>
            <a:r>
              <a:rPr lang="en-US" dirty="0" smtClean="0"/>
              <a:t>Inhibited learning, concentration, motivation</a:t>
            </a:r>
          </a:p>
          <a:p>
            <a:r>
              <a:rPr lang="en-US" dirty="0" smtClean="0"/>
              <a:t>Slower metabolism of fat and cholesterol</a:t>
            </a:r>
          </a:p>
          <a:p>
            <a:r>
              <a:rPr lang="en-US" dirty="0" smtClean="0"/>
              <a:t>Fat burning enzymes </a:t>
            </a:r>
            <a:r>
              <a:rPr lang="en-US" b="1" dirty="0" smtClean="0"/>
              <a:t>shut down </a:t>
            </a:r>
            <a:r>
              <a:rPr lang="en-US" dirty="0" smtClean="0"/>
              <a:t>after a couple hours</a:t>
            </a:r>
          </a:p>
          <a:p>
            <a:r>
              <a:rPr lang="en-US" dirty="0" smtClean="0"/>
              <a:t>Circulation slows, increased fatigue, sore muscles/joints</a:t>
            </a:r>
          </a:p>
          <a:p>
            <a:r>
              <a:rPr lang="en-US" dirty="0" smtClean="0"/>
              <a:t>Higher rates of diabetes and heart disease</a:t>
            </a:r>
          </a:p>
          <a:p>
            <a:r>
              <a:rPr lang="en-US" dirty="0" smtClean="0"/>
              <a:t>More likely to die (from all causes)</a:t>
            </a:r>
          </a:p>
        </p:txBody>
      </p:sp>
      <p:pic>
        <p:nvPicPr>
          <p:cNvPr id="7" name="Picture 6" descr="ATT00010.jpg"/>
          <p:cNvPicPr>
            <a:picLocks noChangeAspect="1"/>
          </p:cNvPicPr>
          <p:nvPr/>
        </p:nvPicPr>
        <p:blipFill>
          <a:blip r:embed="rId3" cstate="print"/>
          <a:stretch>
            <a:fillRect/>
          </a:stretch>
        </p:blipFill>
        <p:spPr>
          <a:xfrm>
            <a:off x="5951620" y="1905000"/>
            <a:ext cx="3002013" cy="2133600"/>
          </a:xfrm>
          <a:prstGeom prst="rect">
            <a:avLst/>
          </a:prstGeom>
        </p:spPr>
      </p:pic>
      <p:sp>
        <p:nvSpPr>
          <p:cNvPr id="5" name="TextBox 4"/>
          <p:cNvSpPr txBox="1"/>
          <p:nvPr/>
        </p:nvSpPr>
        <p:spPr>
          <a:xfrm>
            <a:off x="5924581" y="4724400"/>
            <a:ext cx="2819400" cy="830997"/>
          </a:xfrm>
          <a:prstGeom prst="rect">
            <a:avLst/>
          </a:prstGeom>
          <a:noFill/>
        </p:spPr>
        <p:txBody>
          <a:bodyPr wrap="square" rtlCol="0">
            <a:spAutoFit/>
          </a:bodyPr>
          <a:lstStyle/>
          <a:p>
            <a:r>
              <a:rPr lang="en-US" sz="2400" dirty="0" smtClean="0"/>
              <a:t>Regardless of other exercise!!!</a:t>
            </a:r>
            <a:endParaRPr lang="en-US" sz="2400" dirty="0"/>
          </a:p>
        </p:txBody>
      </p:sp>
    </p:spTree>
    <p:extLst>
      <p:ext uri="{BB962C8B-B14F-4D97-AF65-F5344CB8AC3E}">
        <p14:creationId xmlns:p14="http://schemas.microsoft.com/office/powerpoint/2010/main" val="291156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fltVal val="0"/>
                                          </p:val>
                                        </p:tav>
                                        <p:tav tm="100000">
                                          <p:val>
                                            <p:strVal val="#ppt_w"/>
                                          </p:val>
                                        </p:tav>
                                      </p:tavLst>
                                    </p:anim>
                                    <p:anim calcmode="lin" valueType="num">
                                      <p:cBhvr>
                                        <p:cTn id="36" dur="1000" fill="hold"/>
                                        <p:tgtEl>
                                          <p:spTgt spid="5"/>
                                        </p:tgtEl>
                                        <p:attrNameLst>
                                          <p:attrName>ppt_h</p:attrName>
                                        </p:attrNameLst>
                                      </p:cBhvr>
                                      <p:tavLst>
                                        <p:tav tm="0">
                                          <p:val>
                                            <p:fltVal val="0"/>
                                          </p:val>
                                        </p:tav>
                                        <p:tav tm="100000">
                                          <p:val>
                                            <p:strVal val="#ppt_h"/>
                                          </p:val>
                                        </p:tav>
                                      </p:tavLst>
                                    </p:anim>
                                    <p:anim calcmode="lin" valueType="num">
                                      <p:cBhvr>
                                        <p:cTn id="3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5257799" y="1676400"/>
            <a:ext cx="3429001" cy="4518160"/>
            <a:chOff x="5257799" y="1676400"/>
            <a:chExt cx="3429001" cy="4518160"/>
          </a:xfrm>
        </p:grpSpPr>
        <p:pic>
          <p:nvPicPr>
            <p:cNvPr id="11266" name="Picture 10"/>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57800" y="1676400"/>
              <a:ext cx="3429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Box 9"/>
            <p:cNvSpPr txBox="1">
              <a:spLocks noChangeArrowheads="1"/>
            </p:cNvSpPr>
            <p:nvPr/>
          </p:nvSpPr>
          <p:spPr bwMode="auto">
            <a:xfrm>
              <a:off x="5257799" y="1676400"/>
              <a:ext cx="3184525" cy="451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5750" indent="-285750" eaLnBrk="1" hangingPunct="1">
                <a:lnSpc>
                  <a:spcPct val="120000"/>
                </a:lnSpc>
                <a:spcBef>
                  <a:spcPts val="600"/>
                </a:spcBef>
                <a:buFont typeface="Arial" panose="020B0604020202020204" pitchFamily="34" charset="0"/>
                <a:buChar char="$"/>
              </a:pPr>
              <a:r>
                <a:rPr lang="en-US" altLang="en-US" b="1" dirty="0"/>
                <a:t>Health </a:t>
              </a:r>
              <a:r>
                <a:rPr lang="en-US" altLang="en-US" b="1" dirty="0" smtClean="0"/>
                <a:t>Benefits </a:t>
              </a:r>
              <a:endParaRPr lang="en-US" altLang="en-US" b="1" dirty="0"/>
            </a:p>
            <a:p>
              <a:pPr marL="285750" indent="-285750" eaLnBrk="1" hangingPunct="1">
                <a:lnSpc>
                  <a:spcPct val="120000"/>
                </a:lnSpc>
                <a:spcBef>
                  <a:spcPts val="600"/>
                </a:spcBef>
                <a:buFont typeface="Arial" panose="020B0604020202020204" pitchFamily="34" charset="0"/>
                <a:buChar char="$"/>
              </a:pPr>
              <a:r>
                <a:rPr lang="en-US" altLang="en-US" b="1" dirty="0"/>
                <a:t>Sick </a:t>
              </a:r>
              <a:r>
                <a:rPr lang="en-US" altLang="en-US" b="1" dirty="0" smtClean="0"/>
                <a:t>Leave </a:t>
              </a:r>
              <a:endParaRPr lang="en-US" altLang="en-US" b="1" dirty="0"/>
            </a:p>
            <a:p>
              <a:pPr marL="285750" indent="-285750" eaLnBrk="1" hangingPunct="1">
                <a:lnSpc>
                  <a:spcPct val="120000"/>
                </a:lnSpc>
                <a:spcBef>
                  <a:spcPts val="600"/>
                </a:spcBef>
                <a:buFont typeface="Arial" panose="020B0604020202020204" pitchFamily="34" charset="0"/>
                <a:buChar char="$"/>
              </a:pPr>
              <a:r>
                <a:rPr lang="en-US" altLang="en-US" b="1" dirty="0"/>
                <a:t>Workers </a:t>
              </a:r>
              <a:r>
                <a:rPr lang="en-US" altLang="en-US" b="1" dirty="0" smtClean="0"/>
                <a:t>Comp </a:t>
              </a:r>
              <a:endParaRPr lang="en-US" altLang="en-US" b="1" dirty="0"/>
            </a:p>
            <a:p>
              <a:pPr marL="285750" indent="-285750" eaLnBrk="1" hangingPunct="1">
                <a:lnSpc>
                  <a:spcPct val="120000"/>
                </a:lnSpc>
                <a:spcBef>
                  <a:spcPts val="600"/>
                </a:spcBef>
                <a:buFont typeface="Arial" panose="020B0604020202020204" pitchFamily="34" charset="0"/>
                <a:buChar char="$"/>
              </a:pPr>
              <a:r>
                <a:rPr lang="en-US" altLang="en-US" b="1" dirty="0"/>
                <a:t>STD &amp; LTD (Disability</a:t>
              </a:r>
              <a:r>
                <a:rPr lang="en-US" altLang="en-US" b="1" dirty="0" smtClean="0"/>
                <a:t>) </a:t>
              </a:r>
              <a:endParaRPr lang="en-US" altLang="en-US" b="1" dirty="0"/>
            </a:p>
            <a:p>
              <a:pPr marL="285750" indent="-285750" eaLnBrk="1" hangingPunct="1">
                <a:lnSpc>
                  <a:spcPct val="120000"/>
                </a:lnSpc>
                <a:spcBef>
                  <a:spcPts val="600"/>
                </a:spcBef>
                <a:buFont typeface="Arial" panose="020B0604020202020204" pitchFamily="34" charset="0"/>
                <a:buChar char="$"/>
              </a:pPr>
              <a:r>
                <a:rPr lang="en-US" altLang="en-US" b="1" dirty="0" smtClean="0"/>
                <a:t>FMLA </a:t>
              </a:r>
              <a:endParaRPr lang="en-US" altLang="en-US" b="1" dirty="0"/>
            </a:p>
            <a:p>
              <a:pPr marL="285750" indent="-285750" eaLnBrk="1" hangingPunct="1">
                <a:lnSpc>
                  <a:spcPct val="120000"/>
                </a:lnSpc>
                <a:spcBef>
                  <a:spcPts val="600"/>
                </a:spcBef>
                <a:buFont typeface="Arial" panose="020B0604020202020204" pitchFamily="34" charset="0"/>
                <a:buChar char="$"/>
              </a:pPr>
              <a:r>
                <a:rPr lang="en-US" altLang="en-US" b="1" dirty="0" err="1" smtClean="0"/>
                <a:t>Presenteeism</a:t>
              </a:r>
              <a:r>
                <a:rPr lang="en-US" altLang="en-US" b="1" dirty="0"/>
                <a:t> </a:t>
              </a:r>
              <a:endParaRPr lang="en-US" altLang="en-US" b="1" dirty="0" smtClean="0"/>
            </a:p>
            <a:p>
              <a:pPr marL="285750" indent="-285750" eaLnBrk="1" hangingPunct="1">
                <a:lnSpc>
                  <a:spcPct val="120000"/>
                </a:lnSpc>
                <a:spcBef>
                  <a:spcPts val="600"/>
                </a:spcBef>
                <a:buFont typeface="Arial" panose="020B0604020202020204" pitchFamily="34" charset="0"/>
                <a:buChar char="$"/>
              </a:pPr>
              <a:r>
                <a:rPr lang="en-US" altLang="en-US" b="1" dirty="0" smtClean="0"/>
                <a:t>Morale/Turnover </a:t>
              </a:r>
              <a:endParaRPr lang="en-US" altLang="en-US" b="1" dirty="0" smtClean="0"/>
            </a:p>
            <a:p>
              <a:pPr marL="285750" indent="-285750" eaLnBrk="1" hangingPunct="1">
                <a:lnSpc>
                  <a:spcPct val="120000"/>
                </a:lnSpc>
                <a:spcBef>
                  <a:spcPts val="600"/>
                </a:spcBef>
                <a:buFont typeface="Arial" panose="020B0604020202020204" pitchFamily="34" charset="0"/>
                <a:buChar char="$"/>
              </a:pPr>
              <a:r>
                <a:rPr lang="en-US" altLang="en-US" b="1" dirty="0" smtClean="0"/>
                <a:t>Loyalty </a:t>
              </a:r>
            </a:p>
            <a:p>
              <a:pPr marL="285750" indent="-285750" eaLnBrk="1" hangingPunct="1">
                <a:lnSpc>
                  <a:spcPct val="120000"/>
                </a:lnSpc>
                <a:spcBef>
                  <a:spcPts val="600"/>
                </a:spcBef>
                <a:buFont typeface="Arial" panose="020B0604020202020204" pitchFamily="34" charset="0"/>
                <a:buChar char="$"/>
              </a:pPr>
              <a:r>
                <a:rPr lang="en-US" altLang="en-US" b="1" dirty="0" smtClean="0"/>
                <a:t>Productivity</a:t>
              </a:r>
            </a:p>
            <a:p>
              <a:pPr marL="285750" indent="-285750" eaLnBrk="1" hangingPunct="1">
                <a:lnSpc>
                  <a:spcPct val="120000"/>
                </a:lnSpc>
                <a:spcBef>
                  <a:spcPts val="600"/>
                </a:spcBef>
                <a:buFont typeface="Arial" panose="020B0604020202020204" pitchFamily="34" charset="0"/>
                <a:buChar char="$"/>
              </a:pPr>
              <a:r>
                <a:rPr lang="en-US" altLang="en-US" b="1" dirty="0" smtClean="0"/>
                <a:t>Accuracy</a:t>
              </a:r>
            </a:p>
            <a:p>
              <a:pPr marL="285750" indent="-285750" eaLnBrk="1" hangingPunct="1">
                <a:lnSpc>
                  <a:spcPct val="120000"/>
                </a:lnSpc>
                <a:spcBef>
                  <a:spcPts val="600"/>
                </a:spcBef>
                <a:buFont typeface="Arial" panose="020B0604020202020204" pitchFamily="34" charset="0"/>
                <a:buChar char="$"/>
              </a:pPr>
              <a:r>
                <a:rPr lang="en-US" altLang="en-US" b="1" dirty="0" smtClean="0"/>
                <a:t>Quality </a:t>
              </a:r>
              <a:r>
                <a:rPr lang="en-US" altLang="en-US" b="1" dirty="0" smtClean="0"/>
                <a:t>of </a:t>
              </a:r>
              <a:r>
                <a:rPr lang="en-US" altLang="en-US" b="1" dirty="0" smtClean="0"/>
                <a:t>work and life</a:t>
              </a:r>
              <a:endParaRPr lang="en-US" altLang="en-US" b="1" dirty="0"/>
            </a:p>
          </p:txBody>
        </p:sp>
      </p:grpSp>
      <p:sp>
        <p:nvSpPr>
          <p:cNvPr id="11267" name="Rectangle 2"/>
          <p:cNvSpPr>
            <a:spLocks noGrp="1" noChangeArrowheads="1"/>
          </p:cNvSpPr>
          <p:nvPr>
            <p:ph type="title"/>
          </p:nvPr>
        </p:nvSpPr>
        <p:spPr>
          <a:xfrm>
            <a:off x="457200" y="704088"/>
            <a:ext cx="8229600" cy="896112"/>
          </a:xfrm>
        </p:spPr>
        <p:txBody>
          <a:bodyPr>
            <a:normAutofit fontScale="90000"/>
          </a:bodyPr>
          <a:lstStyle/>
          <a:p>
            <a:pPr eaLnBrk="1" hangingPunct="1"/>
            <a:r>
              <a:rPr lang="en-US" altLang="en-US" dirty="0" smtClean="0"/>
              <a:t>Consequences of Current Culture:</a:t>
            </a:r>
          </a:p>
        </p:txBody>
      </p:sp>
      <p:pic>
        <p:nvPicPr>
          <p:cNvPr id="11268" name="Picture 5" descr="In-N-Out_triple_cheeseburger_fri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2057400"/>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6"/>
          <p:cNvSpPr txBox="1">
            <a:spLocks noChangeArrowheads="1"/>
          </p:cNvSpPr>
          <p:nvPr/>
        </p:nvSpPr>
        <p:spPr bwMode="auto">
          <a:xfrm>
            <a:off x="4412672" y="2438400"/>
            <a:ext cx="7620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6600" dirty="0"/>
              <a:t>=</a:t>
            </a:r>
          </a:p>
        </p:txBody>
      </p:sp>
      <p:sp>
        <p:nvSpPr>
          <p:cNvPr id="11270" name="Text Box 8"/>
          <p:cNvSpPr txBox="1">
            <a:spLocks noChangeArrowheads="1"/>
          </p:cNvSpPr>
          <p:nvPr/>
        </p:nvSpPr>
        <p:spPr bwMode="auto">
          <a:xfrm>
            <a:off x="838200" y="5105400"/>
            <a:ext cx="289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271" y="4975462"/>
            <a:ext cx="4079245" cy="1594132"/>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5532" y="3859879"/>
            <a:ext cx="2135104" cy="1428877"/>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49237" y="2987675"/>
            <a:ext cx="1828799" cy="1999621"/>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0309" y="1684594"/>
            <a:ext cx="1998057" cy="1303081"/>
          </a:xfrm>
          <a:prstGeom prst="rect">
            <a:avLst/>
          </a:prstGeom>
        </p:spPr>
      </p:pic>
    </p:spTree>
    <p:extLst>
      <p:ext uri="{BB962C8B-B14F-4D97-AF65-F5344CB8AC3E}">
        <p14:creationId xmlns:p14="http://schemas.microsoft.com/office/powerpoint/2010/main" val="1284226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How do we tackle this?</a:t>
            </a:r>
            <a:endParaRPr lang="en-US" dirty="0"/>
          </a:p>
        </p:txBody>
      </p:sp>
      <p:sp>
        <p:nvSpPr>
          <p:cNvPr id="7" name="Text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1927947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C:\Documents and Settings\Cara\Local Settings\Temporary Internet Files\Content.IE5\C1KO0JTH\MP900438794[1].jpg"/>
          <p:cNvPicPr>
            <a:picLocks noChangeAspect="1" noChangeArrowheads="1"/>
          </p:cNvPicPr>
          <p:nvPr/>
        </p:nvPicPr>
        <p:blipFill>
          <a:blip r:embed="rId3" cstate="print"/>
          <a:srcRect/>
          <a:stretch>
            <a:fillRect/>
          </a:stretch>
        </p:blipFill>
        <p:spPr bwMode="auto">
          <a:xfrm>
            <a:off x="6324600" y="1447800"/>
            <a:ext cx="2362200" cy="3915248"/>
          </a:xfrm>
          <a:prstGeom prst="rect">
            <a:avLst/>
          </a:prstGeom>
          <a:noFill/>
        </p:spPr>
      </p:pic>
      <p:sp>
        <p:nvSpPr>
          <p:cNvPr id="2" name="Title 1"/>
          <p:cNvSpPr>
            <a:spLocks noGrp="1"/>
          </p:cNvSpPr>
          <p:nvPr>
            <p:ph type="title"/>
          </p:nvPr>
        </p:nvSpPr>
        <p:spPr/>
        <p:txBody>
          <a:bodyPr/>
          <a:lstStyle/>
          <a:p>
            <a:r>
              <a:rPr lang="en-US" dirty="0" smtClean="0"/>
              <a:t>Key Ingredients for Success</a:t>
            </a:r>
            <a:endParaRPr lang="en-US" dirty="0"/>
          </a:p>
        </p:txBody>
      </p:sp>
      <p:sp>
        <p:nvSpPr>
          <p:cNvPr id="3" name="Content Placeholder 2"/>
          <p:cNvSpPr>
            <a:spLocks noGrp="1"/>
          </p:cNvSpPr>
          <p:nvPr>
            <p:ph idx="1"/>
          </p:nvPr>
        </p:nvSpPr>
        <p:spPr>
          <a:xfrm>
            <a:off x="457200" y="1935480"/>
            <a:ext cx="8229600" cy="2865120"/>
          </a:xfrm>
        </p:spPr>
        <p:txBody>
          <a:bodyPr/>
          <a:lstStyle/>
          <a:p>
            <a:r>
              <a:rPr lang="en-US" sz="2400" dirty="0" smtClean="0"/>
              <a:t>Management support (top down)</a:t>
            </a:r>
          </a:p>
          <a:p>
            <a:r>
              <a:rPr lang="en-US" sz="2400" dirty="0" smtClean="0"/>
              <a:t>Employee support (bottom up)</a:t>
            </a:r>
          </a:p>
          <a:p>
            <a:r>
              <a:rPr lang="en-US" sz="2400" dirty="0" smtClean="0"/>
              <a:t>Goals &amp; objectives</a:t>
            </a:r>
          </a:p>
          <a:p>
            <a:r>
              <a:rPr lang="en-US" sz="2400" dirty="0" smtClean="0"/>
              <a:t>Strategy &amp; plan</a:t>
            </a:r>
          </a:p>
          <a:p>
            <a:r>
              <a:rPr lang="en-US" sz="2400" dirty="0" smtClean="0"/>
              <a:t>Measurement </a:t>
            </a:r>
          </a:p>
          <a:p>
            <a:r>
              <a:rPr lang="en-US" sz="2400" dirty="0" smtClean="0"/>
              <a:t>Feedback (both ways)</a:t>
            </a:r>
          </a:p>
          <a:p>
            <a:endParaRPr lang="en-US" sz="2400" dirty="0" smtClean="0"/>
          </a:p>
          <a:p>
            <a:endParaRPr lang="en-US" dirty="0"/>
          </a:p>
        </p:txBody>
      </p:sp>
      <p:sp>
        <p:nvSpPr>
          <p:cNvPr id="13" name="Rounded Rectangle 12"/>
          <p:cNvSpPr/>
          <p:nvPr/>
        </p:nvSpPr>
        <p:spPr>
          <a:xfrm>
            <a:off x="457200" y="5029200"/>
            <a:ext cx="1752600" cy="11430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t>Management Support</a:t>
            </a:r>
            <a:endParaRPr lang="en-US" sz="2000" dirty="0"/>
          </a:p>
        </p:txBody>
      </p:sp>
      <p:sp>
        <p:nvSpPr>
          <p:cNvPr id="14" name="Rounded Rectangle 13"/>
          <p:cNvSpPr/>
          <p:nvPr/>
        </p:nvSpPr>
        <p:spPr>
          <a:xfrm>
            <a:off x="2971800" y="5029200"/>
            <a:ext cx="1524000" cy="1143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t>Employee </a:t>
            </a:r>
          </a:p>
          <a:p>
            <a:pPr algn="ctr"/>
            <a:r>
              <a:rPr lang="en-US" sz="2000" dirty="0" smtClean="0"/>
              <a:t>Support</a:t>
            </a:r>
            <a:endParaRPr lang="en-US" sz="2000" dirty="0"/>
          </a:p>
        </p:txBody>
      </p:sp>
      <p:sp>
        <p:nvSpPr>
          <p:cNvPr id="15" name="Plus 14"/>
          <p:cNvSpPr/>
          <p:nvPr/>
        </p:nvSpPr>
        <p:spPr>
          <a:xfrm>
            <a:off x="2362200" y="5257800"/>
            <a:ext cx="533400" cy="6096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qual 15"/>
          <p:cNvSpPr/>
          <p:nvPr/>
        </p:nvSpPr>
        <p:spPr>
          <a:xfrm>
            <a:off x="4648200" y="5257800"/>
            <a:ext cx="53340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ounded Rectangle 16"/>
          <p:cNvSpPr/>
          <p:nvPr/>
        </p:nvSpPr>
        <p:spPr>
          <a:xfrm>
            <a:off x="5334000" y="5029200"/>
            <a:ext cx="1447800" cy="10668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smtClean="0"/>
              <a:t>Cultural Support</a:t>
            </a:r>
            <a:endParaRPr lang="en-US" sz="2000" dirty="0"/>
          </a:p>
        </p:txBody>
      </p:sp>
    </p:spTree>
    <p:extLst>
      <p:ext uri="{BB962C8B-B14F-4D97-AF65-F5344CB8AC3E}">
        <p14:creationId xmlns:p14="http://schemas.microsoft.com/office/powerpoint/2010/main" val="80162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P spid="14" grpId="0" animBg="1"/>
      <p:bldP spid="15"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Program Components &amp; Variations</a:t>
            </a:r>
            <a:endParaRPr lang="en-US" dirty="0"/>
          </a:p>
        </p:txBody>
      </p:sp>
      <p:sp>
        <p:nvSpPr>
          <p:cNvPr id="6" name="Text Placeholder 5"/>
          <p:cNvSpPr>
            <a:spLocks noGrp="1"/>
          </p:cNvSpPr>
          <p:nvPr>
            <p:ph type="body" idx="1"/>
          </p:nvPr>
        </p:nvSpPr>
        <p:spPr/>
        <p:txBody>
          <a:bodyPr/>
          <a:lstStyle/>
          <a:p>
            <a:r>
              <a:rPr lang="en-US" dirty="0" smtClean="0"/>
              <a:t>General Focus</a:t>
            </a:r>
            <a:endParaRPr lang="en-US" dirty="0"/>
          </a:p>
        </p:txBody>
      </p:sp>
      <p:sp>
        <p:nvSpPr>
          <p:cNvPr id="7" name="Text Placeholder 6"/>
          <p:cNvSpPr>
            <a:spLocks noGrp="1"/>
          </p:cNvSpPr>
          <p:nvPr>
            <p:ph type="body" sz="half" idx="3"/>
          </p:nvPr>
        </p:nvSpPr>
        <p:spPr>
          <a:xfrm>
            <a:off x="4724400" y="1828800"/>
            <a:ext cx="4041775" cy="654843"/>
          </a:xfrm>
        </p:spPr>
        <p:txBody>
          <a:bodyPr/>
          <a:lstStyle/>
          <a:p>
            <a:r>
              <a:rPr lang="en-US" dirty="0" smtClean="0"/>
              <a:t>Participation Focus</a:t>
            </a:r>
            <a:endParaRPr lang="en-US" dirty="0"/>
          </a:p>
        </p:txBody>
      </p:sp>
      <p:sp>
        <p:nvSpPr>
          <p:cNvPr id="3" name="Content Placeholder 2"/>
          <p:cNvSpPr>
            <a:spLocks noGrp="1"/>
          </p:cNvSpPr>
          <p:nvPr>
            <p:ph sz="quarter" idx="2"/>
          </p:nvPr>
        </p:nvSpPr>
        <p:spPr>
          <a:xfrm>
            <a:off x="457200" y="2514600"/>
            <a:ext cx="4040188" cy="1752600"/>
          </a:xfrm>
        </p:spPr>
        <p:txBody>
          <a:bodyPr>
            <a:normAutofit/>
          </a:bodyPr>
          <a:lstStyle/>
          <a:p>
            <a:r>
              <a:rPr lang="en-US" dirty="0" smtClean="0"/>
              <a:t>Disease management</a:t>
            </a:r>
          </a:p>
          <a:p>
            <a:r>
              <a:rPr lang="en-US" dirty="0" smtClean="0"/>
              <a:t>Health &amp; well-being </a:t>
            </a:r>
          </a:p>
          <a:p>
            <a:r>
              <a:rPr lang="en-US" dirty="0" smtClean="0"/>
              <a:t>Morale (fun, team-building)</a:t>
            </a:r>
          </a:p>
          <a:p>
            <a:r>
              <a:rPr lang="en-US" dirty="0" smtClean="0"/>
              <a:t>Work-life balance</a:t>
            </a:r>
          </a:p>
        </p:txBody>
      </p:sp>
      <p:sp>
        <p:nvSpPr>
          <p:cNvPr id="8" name="Content Placeholder 7"/>
          <p:cNvSpPr>
            <a:spLocks noGrp="1"/>
          </p:cNvSpPr>
          <p:nvPr>
            <p:ph sz="quarter" idx="4"/>
          </p:nvPr>
        </p:nvSpPr>
        <p:spPr>
          <a:xfrm>
            <a:off x="4800600" y="2514600"/>
            <a:ext cx="4041775" cy="1600200"/>
          </a:xfrm>
        </p:spPr>
        <p:txBody>
          <a:bodyPr>
            <a:normAutofit/>
          </a:bodyPr>
          <a:lstStyle/>
          <a:p>
            <a:r>
              <a:rPr lang="en-US" dirty="0" smtClean="0"/>
              <a:t>Individualized</a:t>
            </a:r>
          </a:p>
          <a:p>
            <a:r>
              <a:rPr lang="en-US" dirty="0" smtClean="0"/>
              <a:t>Group-based</a:t>
            </a:r>
          </a:p>
          <a:p>
            <a:r>
              <a:rPr lang="en-US" dirty="0" smtClean="0"/>
              <a:t>Voluntary</a:t>
            </a:r>
          </a:p>
          <a:p>
            <a:r>
              <a:rPr lang="en-US" dirty="0" smtClean="0"/>
              <a:t>Involuntary</a:t>
            </a:r>
            <a:endParaRPr lang="en-US" dirty="0"/>
          </a:p>
        </p:txBody>
      </p:sp>
      <p:sp>
        <p:nvSpPr>
          <p:cNvPr id="9" name="Text Placeholder 5"/>
          <p:cNvSpPr txBox="1">
            <a:spLocks/>
          </p:cNvSpPr>
          <p:nvPr/>
        </p:nvSpPr>
        <p:spPr>
          <a:xfrm>
            <a:off x="533400" y="4114800"/>
            <a:ext cx="4040188" cy="659352"/>
          </a:xfrm>
          <a:prstGeom prst="rect">
            <a:avLst/>
          </a:prstGeom>
        </p:spPr>
        <p:txBody>
          <a:bodyPr vert="horz" lIns="45720" tIns="0" rIns="45720" bIns="0" anchor="ctr">
            <a:no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400" b="1" i="0" u="none" strike="noStrike" kern="1200" cap="none" spc="0" normalizeH="0" baseline="0" noProof="0" dirty="0" smtClean="0">
                <a:ln>
                  <a:noFill/>
                </a:ln>
                <a:solidFill>
                  <a:schemeClr val="tx2"/>
                </a:solidFill>
                <a:effectLst/>
                <a:uLnTx/>
                <a:uFillTx/>
                <a:latin typeface="+mn-lt"/>
                <a:ea typeface="+mn-ea"/>
                <a:cs typeface="+mn-cs"/>
              </a:rPr>
              <a:t>Scope of Program</a:t>
            </a:r>
            <a:endParaRPr kumimoji="0" lang="en-US" sz="2400" b="1" i="0" u="none" strike="noStrike" kern="1200" cap="none" spc="0" normalizeH="0" baseline="0" noProof="0" dirty="0">
              <a:ln>
                <a:noFill/>
              </a:ln>
              <a:solidFill>
                <a:schemeClr val="tx2"/>
              </a:solidFill>
              <a:effectLst/>
              <a:uLnTx/>
              <a:uFillTx/>
              <a:latin typeface="+mn-lt"/>
              <a:ea typeface="+mn-ea"/>
              <a:cs typeface="+mn-cs"/>
            </a:endParaRPr>
          </a:p>
        </p:txBody>
      </p:sp>
      <p:sp>
        <p:nvSpPr>
          <p:cNvPr id="10" name="Content Placeholder 2"/>
          <p:cNvSpPr txBox="1">
            <a:spLocks/>
          </p:cNvSpPr>
          <p:nvPr/>
        </p:nvSpPr>
        <p:spPr>
          <a:xfrm>
            <a:off x="533400" y="4800600"/>
            <a:ext cx="4116388" cy="1524000"/>
          </a:xfrm>
          <a:prstGeom prst="rect">
            <a:avLst/>
          </a:prstGeom>
        </p:spPr>
        <p:txBody>
          <a:bodyPr vert="horz" tIns="0">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Comprehensive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200" dirty="0" smtClean="0"/>
              <a:t>Campaign-based or issue-based</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Text Placeholder 6"/>
          <p:cNvSpPr txBox="1">
            <a:spLocks/>
          </p:cNvSpPr>
          <p:nvPr/>
        </p:nvSpPr>
        <p:spPr>
          <a:xfrm>
            <a:off x="4724400" y="4038600"/>
            <a:ext cx="4041775" cy="654843"/>
          </a:xfrm>
          <a:prstGeom prst="rect">
            <a:avLst/>
          </a:prstGeom>
        </p:spPr>
        <p:txBody>
          <a:bodyPr vert="horz" lIns="45720" tIns="0" rIns="45720" bIns="0" anchor="ctr">
            <a:norm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400" b="1" i="0" u="none" strike="noStrike" kern="1200" cap="none" spc="0" normalizeH="0" baseline="0" noProof="0" dirty="0" smtClean="0">
                <a:ln>
                  <a:noFill/>
                </a:ln>
                <a:solidFill>
                  <a:schemeClr val="tx2"/>
                </a:solidFill>
                <a:effectLst/>
                <a:uLnTx/>
                <a:uFillTx/>
                <a:latin typeface="+mn-lt"/>
                <a:ea typeface="+mn-ea"/>
                <a:cs typeface="+mn-cs"/>
              </a:rPr>
              <a:t>Participant Experience</a:t>
            </a:r>
            <a:endParaRPr kumimoji="0" lang="en-US" sz="2400" b="1" i="0" u="none" strike="noStrike" kern="1200" cap="none" spc="0" normalizeH="0" baseline="0" noProof="0" dirty="0">
              <a:ln>
                <a:noFill/>
              </a:ln>
              <a:solidFill>
                <a:schemeClr val="tx2"/>
              </a:solidFill>
              <a:effectLst/>
              <a:uLnTx/>
              <a:uFillTx/>
              <a:latin typeface="+mn-lt"/>
              <a:ea typeface="+mn-ea"/>
              <a:cs typeface="+mn-cs"/>
            </a:endParaRPr>
          </a:p>
        </p:txBody>
      </p:sp>
      <p:sp>
        <p:nvSpPr>
          <p:cNvPr id="12" name="Content Placeholder 7"/>
          <p:cNvSpPr txBox="1">
            <a:spLocks/>
          </p:cNvSpPr>
          <p:nvPr/>
        </p:nvSpPr>
        <p:spPr>
          <a:xfrm>
            <a:off x="4724400" y="4648200"/>
            <a:ext cx="4117975" cy="990600"/>
          </a:xfrm>
          <a:prstGeom prst="rect">
            <a:avLst/>
          </a:prstGeom>
        </p:spPr>
        <p:txBody>
          <a:bodyPr vert="horz" tIns="0">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200" dirty="0" smtClean="0"/>
              <a:t>Passive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Active &amp; empowered</a:t>
            </a:r>
          </a:p>
        </p:txBody>
      </p:sp>
    </p:spTree>
    <p:extLst>
      <p:ext uri="{BB962C8B-B14F-4D97-AF65-F5344CB8AC3E}">
        <p14:creationId xmlns:p14="http://schemas.microsoft.com/office/powerpoint/2010/main" val="92037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3" grpId="0" build="p"/>
      <p:bldP spid="8" grpId="0" build="p"/>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idx="1"/>
          </p:nvPr>
        </p:nvSpPr>
        <p:spPr>
          <a:xfrm>
            <a:off x="457200" y="1066800"/>
            <a:ext cx="4040188" cy="659352"/>
          </a:xfrm>
        </p:spPr>
        <p:txBody>
          <a:bodyPr/>
          <a:lstStyle/>
          <a:p>
            <a:r>
              <a:rPr lang="en-US" dirty="0" smtClean="0"/>
              <a:t>Delivery</a:t>
            </a:r>
            <a:endParaRPr lang="en-US" dirty="0"/>
          </a:p>
        </p:txBody>
      </p:sp>
      <p:sp>
        <p:nvSpPr>
          <p:cNvPr id="13" name="Text Placeholder 12"/>
          <p:cNvSpPr>
            <a:spLocks noGrp="1"/>
          </p:cNvSpPr>
          <p:nvPr>
            <p:ph type="body" sz="half" idx="3"/>
          </p:nvPr>
        </p:nvSpPr>
        <p:spPr>
          <a:xfrm>
            <a:off x="4648200" y="990600"/>
            <a:ext cx="4041775" cy="654843"/>
          </a:xfrm>
        </p:spPr>
        <p:txBody>
          <a:bodyPr/>
          <a:lstStyle/>
          <a:p>
            <a:r>
              <a:rPr lang="en-US" dirty="0" smtClean="0"/>
              <a:t>Level of Integration</a:t>
            </a:r>
            <a:endParaRPr lang="en-US" dirty="0"/>
          </a:p>
        </p:txBody>
      </p:sp>
      <p:sp>
        <p:nvSpPr>
          <p:cNvPr id="12" name="Content Placeholder 11"/>
          <p:cNvSpPr>
            <a:spLocks noGrp="1"/>
          </p:cNvSpPr>
          <p:nvPr>
            <p:ph sz="quarter" idx="2"/>
          </p:nvPr>
        </p:nvSpPr>
        <p:spPr>
          <a:xfrm>
            <a:off x="457200" y="1828800"/>
            <a:ext cx="4040188" cy="2438400"/>
          </a:xfrm>
        </p:spPr>
        <p:txBody>
          <a:bodyPr/>
          <a:lstStyle/>
          <a:p>
            <a:r>
              <a:rPr lang="en-US" dirty="0" smtClean="0"/>
              <a:t>On-site</a:t>
            </a:r>
          </a:p>
          <a:p>
            <a:r>
              <a:rPr lang="en-US" dirty="0" smtClean="0"/>
              <a:t>Online</a:t>
            </a:r>
          </a:p>
          <a:p>
            <a:r>
              <a:rPr lang="en-US" dirty="0" smtClean="0"/>
              <a:t>Other technology (i.e. mobile devices)</a:t>
            </a:r>
          </a:p>
          <a:p>
            <a:r>
              <a:rPr lang="en-US" dirty="0" smtClean="0"/>
              <a:t>Off-site</a:t>
            </a:r>
          </a:p>
          <a:p>
            <a:r>
              <a:rPr lang="en-US" dirty="0" smtClean="0"/>
              <a:t>Combination</a:t>
            </a:r>
            <a:endParaRPr lang="en-US" dirty="0"/>
          </a:p>
        </p:txBody>
      </p:sp>
      <p:sp>
        <p:nvSpPr>
          <p:cNvPr id="14" name="Content Placeholder 13"/>
          <p:cNvSpPr>
            <a:spLocks noGrp="1"/>
          </p:cNvSpPr>
          <p:nvPr>
            <p:ph sz="quarter" idx="4"/>
          </p:nvPr>
        </p:nvSpPr>
        <p:spPr>
          <a:xfrm>
            <a:off x="4645025" y="1676400"/>
            <a:ext cx="4041775" cy="2133600"/>
          </a:xfrm>
        </p:spPr>
        <p:txBody>
          <a:bodyPr/>
          <a:lstStyle/>
          <a:p>
            <a:r>
              <a:rPr lang="en-US" dirty="0" smtClean="0"/>
              <a:t>Among wellness plan components</a:t>
            </a:r>
          </a:p>
          <a:p>
            <a:r>
              <a:rPr lang="en-US" dirty="0" smtClean="0"/>
              <a:t>With company policies &amp; practices</a:t>
            </a:r>
          </a:p>
          <a:p>
            <a:r>
              <a:rPr lang="en-US" dirty="0" smtClean="0"/>
              <a:t>With health plan</a:t>
            </a:r>
          </a:p>
        </p:txBody>
      </p:sp>
      <p:sp>
        <p:nvSpPr>
          <p:cNvPr id="15" name="Text Placeholder 10"/>
          <p:cNvSpPr txBox="1">
            <a:spLocks/>
          </p:cNvSpPr>
          <p:nvPr/>
        </p:nvSpPr>
        <p:spPr>
          <a:xfrm>
            <a:off x="457200" y="4114800"/>
            <a:ext cx="4040188" cy="659352"/>
          </a:xfrm>
          <a:prstGeom prst="rect">
            <a:avLst/>
          </a:prstGeom>
        </p:spPr>
        <p:txBody>
          <a:bodyPr vert="horz" lIns="45720" tIns="0" rIns="45720" bIns="0" anchor="ctr">
            <a:no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400" b="1" dirty="0" smtClean="0">
                <a:solidFill>
                  <a:schemeClr val="tx2"/>
                </a:solidFill>
              </a:rPr>
              <a:t>Source</a:t>
            </a:r>
            <a:endParaRPr kumimoji="0" lang="en-US" sz="2400" b="1" i="0" u="none" strike="noStrike" kern="1200" cap="none" spc="0" normalizeH="0" baseline="0" noProof="0" dirty="0">
              <a:ln>
                <a:noFill/>
              </a:ln>
              <a:solidFill>
                <a:schemeClr val="tx2"/>
              </a:solidFill>
              <a:effectLst/>
              <a:uLnTx/>
              <a:uFillTx/>
              <a:latin typeface="+mn-lt"/>
              <a:ea typeface="+mn-ea"/>
              <a:cs typeface="+mn-cs"/>
            </a:endParaRPr>
          </a:p>
        </p:txBody>
      </p:sp>
      <p:sp>
        <p:nvSpPr>
          <p:cNvPr id="16" name="Content Placeholder 11"/>
          <p:cNvSpPr txBox="1">
            <a:spLocks/>
          </p:cNvSpPr>
          <p:nvPr/>
        </p:nvSpPr>
        <p:spPr>
          <a:xfrm>
            <a:off x="533400" y="4800600"/>
            <a:ext cx="4040188" cy="1676400"/>
          </a:xfrm>
          <a:prstGeom prst="rect">
            <a:avLst/>
          </a:prstGeom>
        </p:spPr>
        <p:txBody>
          <a:bodyPr vert="horz" tIns="0">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Private vendor</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200" dirty="0" smtClean="0"/>
              <a:t>Insurance company</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One or multiple</a:t>
            </a:r>
            <a:r>
              <a:rPr kumimoji="0" lang="en-US" sz="2200" b="0" i="0" u="none" strike="noStrike" kern="1200" cap="none" spc="0" normalizeH="0" noProof="0" dirty="0" smtClean="0">
                <a:ln>
                  <a:noFill/>
                </a:ln>
                <a:solidFill>
                  <a:schemeClr val="tx1"/>
                </a:solidFill>
                <a:effectLst/>
                <a:uLnTx/>
                <a:uFillTx/>
                <a:latin typeface="+mn-lt"/>
                <a:ea typeface="+mn-ea"/>
                <a:cs typeface="+mn-cs"/>
              </a:rPr>
              <a:t> public sources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200" baseline="0" dirty="0" smtClean="0"/>
              <a:t>In-house</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9" name="Picture 8" descr="Cartoon_13.jpg"/>
          <p:cNvPicPr>
            <a:picLocks noChangeAspect="1"/>
          </p:cNvPicPr>
          <p:nvPr/>
        </p:nvPicPr>
        <p:blipFill>
          <a:blip r:embed="rId2" cstate="print"/>
          <a:stretch>
            <a:fillRect/>
          </a:stretch>
        </p:blipFill>
        <p:spPr>
          <a:xfrm>
            <a:off x="4648200" y="3657600"/>
            <a:ext cx="2693194" cy="2209800"/>
          </a:xfrm>
          <a:prstGeom prst="rect">
            <a:avLst/>
          </a:prstGeom>
        </p:spPr>
      </p:pic>
    </p:spTree>
    <p:extLst>
      <p:ext uri="{BB962C8B-B14F-4D97-AF65-F5344CB8AC3E}">
        <p14:creationId xmlns:p14="http://schemas.microsoft.com/office/powerpoint/2010/main" val="101514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build="p"/>
      <p:bldP spid="12" grpId="0" build="p"/>
      <p:bldP spid="14" grpId="0" build="p"/>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Incentives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Group based</a:t>
            </a:r>
          </a:p>
          <a:p>
            <a:r>
              <a:rPr lang="en-US" dirty="0" smtClean="0"/>
              <a:t>Individual</a:t>
            </a:r>
          </a:p>
          <a:p>
            <a:r>
              <a:rPr lang="en-US" dirty="0" smtClean="0"/>
              <a:t>Competition</a:t>
            </a:r>
          </a:p>
          <a:p>
            <a:r>
              <a:rPr lang="en-US" dirty="0" smtClean="0"/>
              <a:t>Money or financial</a:t>
            </a:r>
          </a:p>
          <a:p>
            <a:r>
              <a:rPr lang="en-US" dirty="0" smtClean="0"/>
              <a:t>Tangible or intangible</a:t>
            </a:r>
          </a:p>
          <a:p>
            <a:r>
              <a:rPr lang="en-US" dirty="0" smtClean="0"/>
              <a:t>Carrot vs. Stick</a:t>
            </a:r>
          </a:p>
          <a:p>
            <a:r>
              <a:rPr lang="en-US" dirty="0" smtClean="0"/>
              <a:t>Integration with health plan</a:t>
            </a:r>
          </a:p>
          <a:p>
            <a:r>
              <a:rPr lang="en-US" dirty="0" smtClean="0"/>
              <a:t>“Entry fee” concept</a:t>
            </a:r>
          </a:p>
          <a:p>
            <a:r>
              <a:rPr lang="en-US" dirty="0" smtClean="0"/>
              <a:t>Loss aversion</a:t>
            </a:r>
          </a:p>
          <a:p>
            <a:endParaRPr lang="en-US" dirty="0" smtClean="0"/>
          </a:p>
          <a:p>
            <a:endParaRPr lang="en-US" dirty="0"/>
          </a:p>
        </p:txBody>
      </p:sp>
      <p:pic>
        <p:nvPicPr>
          <p:cNvPr id="20482" name="Picture 2" descr="C:\Documents and Settings\Cara\Local Settings\Temporary Internet Files\Content.IE5\MF4JY3G0\MP900442383[1].jpg"/>
          <p:cNvPicPr>
            <a:picLocks noGrp="1" noChangeAspect="1" noChangeArrowheads="1"/>
          </p:cNvPicPr>
          <p:nvPr>
            <p:ph sz="half" idx="2"/>
          </p:nvPr>
        </p:nvPicPr>
        <p:blipFill>
          <a:blip r:embed="rId2" cstate="print"/>
          <a:srcRect/>
          <a:stretch>
            <a:fillRect/>
          </a:stretch>
        </p:blipFill>
        <p:spPr bwMode="auto">
          <a:xfrm>
            <a:off x="4648200" y="2795578"/>
            <a:ext cx="4038600" cy="2684481"/>
          </a:xfrm>
          <a:prstGeom prst="rect">
            <a:avLst/>
          </a:prstGeom>
          <a:noFill/>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6114225"/>
            <a:ext cx="1600200" cy="545068"/>
          </a:xfrm>
          <a:prstGeom prst="rect">
            <a:avLst/>
          </a:prstGeom>
        </p:spPr>
      </p:pic>
    </p:spTree>
    <p:extLst>
      <p:ext uri="{BB962C8B-B14F-4D97-AF65-F5344CB8AC3E}">
        <p14:creationId xmlns:p14="http://schemas.microsoft.com/office/powerpoint/2010/main" val="171706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Incentive Debate…</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They CAN (and DO) change behavior</a:t>
            </a:r>
          </a:p>
          <a:p>
            <a:pPr lvl="1"/>
            <a:r>
              <a:rPr lang="en-US" dirty="0" smtClean="0"/>
              <a:t>But does it last?</a:t>
            </a:r>
          </a:p>
          <a:p>
            <a:r>
              <a:rPr lang="en-US" dirty="0" smtClean="0"/>
              <a:t>Which is better, the carrot or the stick?</a:t>
            </a:r>
          </a:p>
          <a:p>
            <a:r>
              <a:rPr lang="en-US" dirty="0" smtClean="0"/>
              <a:t>Do incentives kill intrinsic motivation?</a:t>
            </a:r>
          </a:p>
          <a:p>
            <a:r>
              <a:rPr lang="en-US" dirty="0" smtClean="0"/>
              <a:t>Some incentives are not so obvious…</a:t>
            </a:r>
          </a:p>
          <a:p>
            <a:r>
              <a:rPr lang="en-US" dirty="0" smtClean="0"/>
              <a:t>Be thoughtful &amp; cautious in design of incentives</a:t>
            </a:r>
          </a:p>
          <a:p>
            <a:endParaRPr lang="en-US" dirty="0"/>
          </a:p>
        </p:txBody>
      </p:sp>
      <p:pic>
        <p:nvPicPr>
          <p:cNvPr id="21506" name="Picture 2" descr="C:\Documents and Settings\Cara\Local Settings\Temporary Internet Files\Content.IE5\NAN42N6J\MC900334252[1].wmf"/>
          <p:cNvPicPr>
            <a:picLocks noGrp="1" noChangeAspect="1" noChangeArrowheads="1"/>
          </p:cNvPicPr>
          <p:nvPr>
            <p:ph sz="half" idx="2"/>
          </p:nvPr>
        </p:nvPicPr>
        <p:blipFill>
          <a:blip r:embed="rId3" cstate="print"/>
          <a:srcRect/>
          <a:stretch>
            <a:fillRect/>
          </a:stretch>
        </p:blipFill>
        <p:spPr bwMode="auto">
          <a:xfrm>
            <a:off x="5638800" y="2057399"/>
            <a:ext cx="2760269" cy="2812535"/>
          </a:xfrm>
          <a:prstGeom prst="rect">
            <a:avLst/>
          </a:prstGeom>
          <a:noFill/>
        </p:spPr>
      </p:pic>
    </p:spTree>
    <p:extLst>
      <p:ext uri="{BB962C8B-B14F-4D97-AF65-F5344CB8AC3E}">
        <p14:creationId xmlns:p14="http://schemas.microsoft.com/office/powerpoint/2010/main" val="216438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81000" y="1066800"/>
            <a:ext cx="8458200" cy="5636598"/>
          </a:xfrm>
          <a:prstGeom prst="rect">
            <a:avLst/>
          </a:prstGeom>
          <a:ln>
            <a:noFill/>
          </a:ln>
          <a:effectLst>
            <a:softEdge rad="112500"/>
          </a:effectLst>
        </p:spPr>
      </p:pic>
      <p:sp>
        <p:nvSpPr>
          <p:cNvPr id="8" name="Title 7"/>
          <p:cNvSpPr>
            <a:spLocks noGrp="1"/>
          </p:cNvSpPr>
          <p:nvPr>
            <p:ph type="title"/>
          </p:nvPr>
        </p:nvSpPr>
        <p:spPr>
          <a:xfrm>
            <a:off x="457200" y="1828800"/>
            <a:ext cx="8229600" cy="3886200"/>
          </a:xfrm>
        </p:spPr>
        <p:txBody>
          <a:bodyPr>
            <a:normAutofit/>
          </a:bodyPr>
          <a:lstStyle/>
          <a:p>
            <a:pPr algn="ctr"/>
            <a:r>
              <a:rPr lang="en-US" sz="3600" b="1" i="1" dirty="0">
                <a:solidFill>
                  <a:schemeClr val="tx1"/>
                </a:solidFill>
              </a:rPr>
              <a:t>An incentive will get someone to try something new, but people have to see someone they know and trust doing that behavior before they are willing to make a permanent change. </a:t>
            </a:r>
            <a:r>
              <a:rPr lang="en-US" sz="3600" dirty="0"/>
              <a:t/>
            </a:r>
            <a:br>
              <a:rPr lang="en-US" sz="3600" dirty="0"/>
            </a:br>
            <a:endParaRPr lang="en-US" sz="3600" dirty="0"/>
          </a:p>
        </p:txBody>
      </p:sp>
    </p:spTree>
    <p:extLst>
      <p:ext uri="{BB962C8B-B14F-4D97-AF65-F5344CB8AC3E}">
        <p14:creationId xmlns:p14="http://schemas.microsoft.com/office/powerpoint/2010/main" val="5635329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rmAutofit fontScale="90000"/>
          </a:bodyPr>
          <a:lstStyle/>
          <a:p>
            <a:r>
              <a:rPr lang="en-US" dirty="0" smtClean="0"/>
              <a:t>Legal &amp; Compliance Considerations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Regulating bodies: </a:t>
            </a:r>
          </a:p>
          <a:p>
            <a:pPr lvl="1"/>
            <a:r>
              <a:rPr lang="en-US" dirty="0" smtClean="0"/>
              <a:t>IRS, DOL, HHS</a:t>
            </a:r>
          </a:p>
          <a:p>
            <a:r>
              <a:rPr lang="en-US" dirty="0" smtClean="0"/>
              <a:t>(Potential) Applicable laws and regulations:</a:t>
            </a:r>
          </a:p>
          <a:p>
            <a:pPr lvl="1"/>
            <a:r>
              <a:rPr lang="en-US" dirty="0" smtClean="0"/>
              <a:t>ERISA: HIPAA, COBRA</a:t>
            </a:r>
          </a:p>
          <a:p>
            <a:pPr lvl="1"/>
            <a:r>
              <a:rPr lang="en-US" dirty="0" smtClean="0"/>
              <a:t>GINA: Genetic Information Nondiscrimination Act</a:t>
            </a:r>
          </a:p>
          <a:p>
            <a:pPr lvl="1"/>
            <a:r>
              <a:rPr lang="en-US" dirty="0" smtClean="0"/>
              <a:t>ACA (Affordable Care Act)</a:t>
            </a:r>
          </a:p>
          <a:p>
            <a:pPr lvl="1"/>
            <a:r>
              <a:rPr lang="en-US" dirty="0" smtClean="0"/>
              <a:t>IRC: taxation of incentives </a:t>
            </a:r>
          </a:p>
          <a:p>
            <a:pPr lvl="1"/>
            <a:r>
              <a:rPr lang="en-US" dirty="0" smtClean="0"/>
              <a:t>ADA (Americans with Disabilities Act)</a:t>
            </a:r>
          </a:p>
          <a:p>
            <a:pPr lvl="1"/>
            <a:r>
              <a:rPr lang="en-US" dirty="0" smtClean="0"/>
              <a:t>Civil Rights Act of 1964 (Title VII)</a:t>
            </a:r>
          </a:p>
          <a:p>
            <a:pPr lvl="1"/>
            <a:r>
              <a:rPr lang="en-US" dirty="0" smtClean="0"/>
              <a:t>State laws</a:t>
            </a:r>
          </a:p>
          <a:p>
            <a:r>
              <a:rPr lang="en-US" dirty="0" smtClean="0"/>
              <a:t>Is your wellness program part of or linked to a group health plan?</a:t>
            </a:r>
          </a:p>
          <a:p>
            <a:pPr lvl="1"/>
            <a:r>
              <a:rPr lang="en-US" dirty="0" smtClean="0"/>
              <a:t>i.e. discounted premiums based on health factors</a:t>
            </a:r>
          </a:p>
        </p:txBody>
      </p:sp>
      <p:pic>
        <p:nvPicPr>
          <p:cNvPr id="96258" name="Picture 2" descr="C:\Documents and Settings\cfairbanks\Local Settings\Temporary Internet Files\Content.IE5\UUW0F5GO\MC900199251[1].wmf"/>
          <p:cNvPicPr>
            <a:picLocks noChangeAspect="1" noChangeArrowheads="1"/>
          </p:cNvPicPr>
          <p:nvPr/>
        </p:nvPicPr>
        <p:blipFill>
          <a:blip r:embed="rId3" cstate="print"/>
          <a:srcRect/>
          <a:stretch>
            <a:fillRect/>
          </a:stretch>
        </p:blipFill>
        <p:spPr bwMode="auto">
          <a:xfrm>
            <a:off x="5943600" y="1828800"/>
            <a:ext cx="1780515" cy="1385180"/>
          </a:xfrm>
          <a:prstGeom prst="rect">
            <a:avLst/>
          </a:prstGeom>
          <a:noFill/>
        </p:spPr>
      </p:pic>
    </p:spTree>
    <p:extLst>
      <p:ext uri="{BB962C8B-B14F-4D97-AF65-F5344CB8AC3E}">
        <p14:creationId xmlns:p14="http://schemas.microsoft.com/office/powerpoint/2010/main" val="4250954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you have to follow ACA rules?</a:t>
            </a:r>
            <a:endParaRPr lang="en-US" dirty="0"/>
          </a:p>
        </p:txBody>
      </p:sp>
      <p:sp>
        <p:nvSpPr>
          <p:cNvPr id="4" name="Text Placeholder 3"/>
          <p:cNvSpPr>
            <a:spLocks noGrp="1"/>
          </p:cNvSpPr>
          <p:nvPr>
            <p:ph type="body" idx="1"/>
          </p:nvPr>
        </p:nvSpPr>
        <p:spPr/>
        <p:txBody>
          <a:bodyPr/>
          <a:lstStyle/>
          <a:p>
            <a:r>
              <a:rPr lang="en-US" dirty="0" smtClean="0">
                <a:solidFill>
                  <a:schemeClr val="accent3">
                    <a:lumMod val="50000"/>
                  </a:schemeClr>
                </a:solidFill>
              </a:rPr>
              <a:t>Participatory Plans</a:t>
            </a:r>
            <a:endParaRPr lang="en-US" dirty="0">
              <a:solidFill>
                <a:schemeClr val="accent3">
                  <a:lumMod val="50000"/>
                </a:schemeClr>
              </a:solidFill>
            </a:endParaRPr>
          </a:p>
        </p:txBody>
      </p:sp>
      <p:sp>
        <p:nvSpPr>
          <p:cNvPr id="6" name="Text Placeholder 5"/>
          <p:cNvSpPr>
            <a:spLocks noGrp="1"/>
          </p:cNvSpPr>
          <p:nvPr>
            <p:ph type="body" sz="half" idx="3"/>
          </p:nvPr>
        </p:nvSpPr>
        <p:spPr/>
        <p:txBody>
          <a:bodyPr>
            <a:normAutofit/>
          </a:bodyPr>
          <a:lstStyle/>
          <a:p>
            <a:r>
              <a:rPr lang="en-US" dirty="0" smtClean="0"/>
              <a:t>Health Contingent Plans</a:t>
            </a:r>
            <a:endParaRPr lang="en-US" dirty="0"/>
          </a:p>
        </p:txBody>
      </p:sp>
      <p:sp>
        <p:nvSpPr>
          <p:cNvPr id="5" name="Content Placeholder 4"/>
          <p:cNvSpPr>
            <a:spLocks noGrp="1"/>
          </p:cNvSpPr>
          <p:nvPr>
            <p:ph sz="quarter" idx="2"/>
          </p:nvPr>
        </p:nvSpPr>
        <p:spPr>
          <a:solidFill>
            <a:schemeClr val="accent3">
              <a:lumMod val="20000"/>
              <a:lumOff val="80000"/>
            </a:schemeClr>
          </a:solidFill>
        </p:spPr>
        <p:txBody>
          <a:bodyPr/>
          <a:lstStyle/>
          <a:p>
            <a:r>
              <a:rPr lang="en-US" dirty="0" smtClean="0">
                <a:latin typeface="+mj-lt"/>
              </a:rPr>
              <a:t>Rewards based on participation only, no health factors</a:t>
            </a:r>
          </a:p>
          <a:p>
            <a:r>
              <a:rPr lang="en-US" dirty="0" smtClean="0">
                <a:latin typeface="+mj-lt"/>
              </a:rPr>
              <a:t>Offered to all similarly situated individuals</a:t>
            </a:r>
          </a:p>
          <a:p>
            <a:endParaRPr lang="en-US" dirty="0">
              <a:latin typeface="+mj-lt"/>
            </a:endParaRPr>
          </a:p>
          <a:p>
            <a:r>
              <a:rPr lang="en-US" dirty="0" smtClean="0">
                <a:latin typeface="+mj-lt"/>
              </a:rPr>
              <a:t>DOES NOT HAVE TO MEET THESE REQUIREMENTS</a:t>
            </a:r>
          </a:p>
          <a:p>
            <a:endParaRPr lang="en-US" dirty="0">
              <a:latin typeface="+mj-lt"/>
            </a:endParaRPr>
          </a:p>
        </p:txBody>
      </p:sp>
      <p:sp>
        <p:nvSpPr>
          <p:cNvPr id="7" name="Content Placeholder 6"/>
          <p:cNvSpPr>
            <a:spLocks noGrp="1"/>
          </p:cNvSpPr>
          <p:nvPr>
            <p:ph sz="quarter" idx="4"/>
          </p:nvPr>
        </p:nvSpPr>
        <p:spPr>
          <a:solidFill>
            <a:schemeClr val="tx1">
              <a:lumMod val="10000"/>
              <a:lumOff val="90000"/>
            </a:schemeClr>
          </a:solidFill>
        </p:spPr>
        <p:txBody>
          <a:bodyPr>
            <a:normAutofit/>
          </a:bodyPr>
          <a:lstStyle/>
          <a:p>
            <a:r>
              <a:rPr lang="en-US" dirty="0" smtClean="0"/>
              <a:t>Rewards based on meeting a standard related to a health factor</a:t>
            </a:r>
          </a:p>
          <a:p>
            <a:r>
              <a:rPr lang="en-US" dirty="0" smtClean="0"/>
              <a:t>Two categories:</a:t>
            </a:r>
          </a:p>
          <a:p>
            <a:pPr lvl="1"/>
            <a:r>
              <a:rPr lang="en-US" dirty="0" smtClean="0"/>
              <a:t>Activity-Only</a:t>
            </a:r>
          </a:p>
          <a:p>
            <a:pPr lvl="1"/>
            <a:r>
              <a:rPr lang="en-US" dirty="0" smtClean="0"/>
              <a:t>Outcome-Based</a:t>
            </a:r>
          </a:p>
          <a:p>
            <a:r>
              <a:rPr lang="en-US" dirty="0" smtClean="0"/>
              <a:t>BOTH MUST MEET THE REQUIREMENTS OUTLINED IN THE REGULATIONS (But they differ slightly)</a:t>
            </a:r>
            <a:endParaRPr lang="en-US" dirty="0"/>
          </a:p>
        </p:txBody>
      </p:sp>
    </p:spTree>
    <p:extLst>
      <p:ext uri="{BB962C8B-B14F-4D97-AF65-F5344CB8AC3E}">
        <p14:creationId xmlns:p14="http://schemas.microsoft.com/office/powerpoint/2010/main" val="91523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bg/>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5" grpId="0" build="p" animBg="1"/>
      <p:bldP spid="7"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7467600" cy="868362"/>
          </a:xfrm>
        </p:spPr>
        <p:txBody>
          <a:bodyPr>
            <a:normAutofit fontScale="90000"/>
          </a:bodyPr>
          <a:lstStyle/>
          <a:p>
            <a:r>
              <a:rPr lang="en-US" dirty="0" smtClean="0"/>
              <a:t>Realistic Expectations (Range)</a:t>
            </a:r>
            <a:endParaRPr lang="en-US" dirty="0"/>
          </a:p>
        </p:txBody>
      </p:sp>
      <p:sp>
        <p:nvSpPr>
          <p:cNvPr id="42" name="Content Placeholder 41"/>
          <p:cNvSpPr>
            <a:spLocks noGrp="1"/>
          </p:cNvSpPr>
          <p:nvPr>
            <p:ph sz="quarter" idx="1"/>
          </p:nvPr>
        </p:nvSpPr>
        <p:spPr>
          <a:xfrm>
            <a:off x="457200" y="4648200"/>
            <a:ext cx="7467600" cy="1825752"/>
          </a:xfrm>
        </p:spPr>
        <p:txBody>
          <a:bodyPr>
            <a:normAutofit lnSpcReduction="10000"/>
          </a:bodyPr>
          <a:lstStyle/>
          <a:p>
            <a:r>
              <a:rPr lang="en-US" dirty="0" smtClean="0"/>
              <a:t>When evaluating programs, ask how is participation measured?</a:t>
            </a:r>
          </a:p>
          <a:p>
            <a:r>
              <a:rPr lang="en-US" dirty="0" smtClean="0"/>
              <a:t>Consider administration time in cost</a:t>
            </a:r>
          </a:p>
          <a:p>
            <a:r>
              <a:rPr lang="en-US" dirty="0" smtClean="0"/>
              <a:t>ROI is tricky to measure</a:t>
            </a:r>
          </a:p>
        </p:txBody>
      </p:sp>
      <p:grpSp>
        <p:nvGrpSpPr>
          <p:cNvPr id="3" name="Group 39"/>
          <p:cNvGrpSpPr/>
          <p:nvPr/>
        </p:nvGrpSpPr>
        <p:grpSpPr>
          <a:xfrm>
            <a:off x="228600" y="1524000"/>
            <a:ext cx="8382000" cy="990600"/>
            <a:chOff x="228600" y="1524000"/>
            <a:chExt cx="8382000" cy="990600"/>
          </a:xfrm>
        </p:grpSpPr>
        <p:sp>
          <p:nvSpPr>
            <p:cNvPr id="6" name="Left-Right Arrow 5"/>
            <p:cNvSpPr/>
            <p:nvPr/>
          </p:nvSpPr>
          <p:spPr>
            <a:xfrm>
              <a:off x="228600" y="1524000"/>
              <a:ext cx="8382000" cy="990600"/>
            </a:xfrm>
            <a:prstGeom prst="leftRightArrow">
              <a:avLst/>
            </a:prstGeom>
            <a:solidFill>
              <a:schemeClr val="accent2">
                <a:lumMod val="40000"/>
                <a:lumOff val="60000"/>
              </a:schemeClr>
            </a:solidFill>
            <a:effectLst>
              <a:outerShdw blurRad="50800" dist="25000" dir="5400000" rotWithShape="0">
                <a:srgbClr val="000000">
                  <a:alpha val="40000"/>
                </a:srgbClr>
              </a:outerShdw>
              <a:softEdge rad="6350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itchFamily="34" charset="0"/>
                  <a:cs typeface="Arial" pitchFamily="34" charset="0"/>
                </a:rPr>
                <a:t>Participation</a:t>
              </a:r>
              <a:endParaRPr lang="en-US" dirty="0">
                <a:latin typeface="Arial" pitchFamily="34" charset="0"/>
                <a:cs typeface="Arial" pitchFamily="34" charset="0"/>
              </a:endParaRPr>
            </a:p>
          </p:txBody>
        </p:sp>
        <p:sp>
          <p:nvSpPr>
            <p:cNvPr id="13" name="Oval 12"/>
            <p:cNvSpPr/>
            <p:nvPr/>
          </p:nvSpPr>
          <p:spPr>
            <a:xfrm>
              <a:off x="685800" y="1676400"/>
              <a:ext cx="1524000" cy="6858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Low</a:t>
              </a:r>
            </a:p>
            <a:p>
              <a:pPr algn="ctr"/>
              <a:r>
                <a:rPr lang="en-US" dirty="0" smtClean="0">
                  <a:latin typeface="Arial" pitchFamily="34" charset="0"/>
                  <a:cs typeface="Arial" pitchFamily="34" charset="0"/>
                </a:rPr>
                <a:t>5%-25%</a:t>
              </a:r>
              <a:endParaRPr lang="en-US" dirty="0">
                <a:latin typeface="Arial" pitchFamily="34" charset="0"/>
                <a:cs typeface="Arial" pitchFamily="34" charset="0"/>
              </a:endParaRPr>
            </a:p>
          </p:txBody>
        </p:sp>
        <p:sp>
          <p:nvSpPr>
            <p:cNvPr id="14" name="Oval 13"/>
            <p:cNvSpPr/>
            <p:nvPr/>
          </p:nvSpPr>
          <p:spPr>
            <a:xfrm>
              <a:off x="6400800" y="1676400"/>
              <a:ext cx="1676400" cy="7620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High</a:t>
              </a:r>
            </a:p>
            <a:p>
              <a:pPr algn="ctr"/>
              <a:r>
                <a:rPr lang="en-US" dirty="0" smtClean="0">
                  <a:latin typeface="Arial" pitchFamily="34" charset="0"/>
                  <a:cs typeface="Arial" pitchFamily="34" charset="0"/>
                </a:rPr>
                <a:t>65%-95%</a:t>
              </a:r>
              <a:endParaRPr lang="en-US" dirty="0">
                <a:latin typeface="Arial" pitchFamily="34" charset="0"/>
                <a:cs typeface="Arial" pitchFamily="34" charset="0"/>
              </a:endParaRPr>
            </a:p>
          </p:txBody>
        </p:sp>
      </p:grpSp>
      <p:grpSp>
        <p:nvGrpSpPr>
          <p:cNvPr id="4" name="Group 37"/>
          <p:cNvGrpSpPr/>
          <p:nvPr/>
        </p:nvGrpSpPr>
        <p:grpSpPr>
          <a:xfrm>
            <a:off x="228600" y="2514600"/>
            <a:ext cx="8382000" cy="990600"/>
            <a:chOff x="304800" y="2133600"/>
            <a:chExt cx="8382000" cy="990600"/>
          </a:xfrm>
        </p:grpSpPr>
        <p:sp>
          <p:nvSpPr>
            <p:cNvPr id="15" name="Left-Right Arrow 14"/>
            <p:cNvSpPr/>
            <p:nvPr/>
          </p:nvSpPr>
          <p:spPr>
            <a:xfrm>
              <a:off x="304800" y="2133600"/>
              <a:ext cx="8382000" cy="990600"/>
            </a:xfrm>
            <a:prstGeom prst="leftRightArrow">
              <a:avLst/>
            </a:prstGeom>
            <a:solidFill>
              <a:schemeClr val="accent2">
                <a:lumMod val="40000"/>
                <a:lumOff val="60000"/>
              </a:schemeClr>
            </a:solidFill>
            <a:effectLst>
              <a:outerShdw blurRad="50800" dist="25000" dir="5400000" rotWithShape="0">
                <a:srgbClr val="000000">
                  <a:alpha val="40000"/>
                </a:srgbClr>
              </a:outerShdw>
              <a:softEdge rad="6350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itchFamily="34" charset="0"/>
                  <a:cs typeface="Arial" pitchFamily="34" charset="0"/>
                </a:rPr>
                <a:t>Annual Cost Per Employee</a:t>
              </a:r>
              <a:endParaRPr lang="en-US" dirty="0">
                <a:latin typeface="Arial" pitchFamily="34" charset="0"/>
                <a:cs typeface="Arial" pitchFamily="34" charset="0"/>
              </a:endParaRPr>
            </a:p>
          </p:txBody>
        </p:sp>
        <p:sp>
          <p:nvSpPr>
            <p:cNvPr id="16" name="Oval 15"/>
            <p:cNvSpPr/>
            <p:nvPr/>
          </p:nvSpPr>
          <p:spPr>
            <a:xfrm>
              <a:off x="838200" y="2362200"/>
              <a:ext cx="1066800" cy="5334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&lt;$50</a:t>
              </a:r>
              <a:endParaRPr lang="en-US" dirty="0">
                <a:latin typeface="Arial" pitchFamily="34" charset="0"/>
                <a:cs typeface="Arial" pitchFamily="34" charset="0"/>
              </a:endParaRPr>
            </a:p>
          </p:txBody>
        </p:sp>
        <p:sp>
          <p:nvSpPr>
            <p:cNvPr id="17" name="Oval 16"/>
            <p:cNvSpPr/>
            <p:nvPr/>
          </p:nvSpPr>
          <p:spPr>
            <a:xfrm>
              <a:off x="6858000" y="2362200"/>
              <a:ext cx="1219200" cy="5334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$250+</a:t>
              </a:r>
              <a:endParaRPr lang="en-US" dirty="0">
                <a:latin typeface="Arial" pitchFamily="34" charset="0"/>
                <a:cs typeface="Arial" pitchFamily="34" charset="0"/>
              </a:endParaRPr>
            </a:p>
          </p:txBody>
        </p:sp>
      </p:grpSp>
      <p:grpSp>
        <p:nvGrpSpPr>
          <p:cNvPr id="5" name="Group 38"/>
          <p:cNvGrpSpPr/>
          <p:nvPr/>
        </p:nvGrpSpPr>
        <p:grpSpPr>
          <a:xfrm>
            <a:off x="304800" y="3429000"/>
            <a:ext cx="8382000" cy="990600"/>
            <a:chOff x="304800" y="2743200"/>
            <a:chExt cx="8382000" cy="990600"/>
          </a:xfrm>
        </p:grpSpPr>
        <p:sp>
          <p:nvSpPr>
            <p:cNvPr id="18" name="Left-Right Arrow 17"/>
            <p:cNvSpPr/>
            <p:nvPr/>
          </p:nvSpPr>
          <p:spPr>
            <a:xfrm>
              <a:off x="304800" y="2743200"/>
              <a:ext cx="8382000" cy="990600"/>
            </a:xfrm>
            <a:prstGeom prst="leftRightArrow">
              <a:avLst/>
            </a:prstGeom>
            <a:solidFill>
              <a:schemeClr val="accent2">
                <a:lumMod val="40000"/>
                <a:lumOff val="60000"/>
              </a:schemeClr>
            </a:solidFill>
            <a:effectLst>
              <a:outerShdw blurRad="50800" dist="25000" dir="5400000" rotWithShape="0">
                <a:srgbClr val="000000">
                  <a:alpha val="40000"/>
                </a:srgbClr>
              </a:outerShdw>
              <a:softEdge rad="63500"/>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Arial" pitchFamily="34" charset="0"/>
                  <a:cs typeface="Arial" pitchFamily="34" charset="0"/>
                </a:rPr>
                <a:t>ROI</a:t>
              </a:r>
              <a:endParaRPr lang="en-US" dirty="0">
                <a:latin typeface="Arial" pitchFamily="34" charset="0"/>
                <a:cs typeface="Arial" pitchFamily="34" charset="0"/>
              </a:endParaRPr>
            </a:p>
          </p:txBody>
        </p:sp>
        <p:sp>
          <p:nvSpPr>
            <p:cNvPr id="19" name="Oval 18"/>
            <p:cNvSpPr/>
            <p:nvPr/>
          </p:nvSpPr>
          <p:spPr>
            <a:xfrm>
              <a:off x="914400" y="2971800"/>
              <a:ext cx="990600" cy="5334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&lt;1:1</a:t>
              </a:r>
              <a:endParaRPr lang="en-US" dirty="0">
                <a:latin typeface="Arial" pitchFamily="34" charset="0"/>
                <a:cs typeface="Arial" pitchFamily="34" charset="0"/>
              </a:endParaRPr>
            </a:p>
          </p:txBody>
        </p:sp>
        <p:sp>
          <p:nvSpPr>
            <p:cNvPr id="20" name="Oval 19"/>
            <p:cNvSpPr/>
            <p:nvPr/>
          </p:nvSpPr>
          <p:spPr>
            <a:xfrm>
              <a:off x="6553200" y="2895600"/>
              <a:ext cx="1524000" cy="609600"/>
            </a:xfrm>
            <a:prstGeom prst="ellipse">
              <a:avLst/>
            </a:prstGeom>
            <a:solidFill>
              <a:schemeClr val="accent3">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latin typeface="Arial" pitchFamily="34" charset="0"/>
                  <a:cs typeface="Arial" pitchFamily="34" charset="0"/>
                </a:rPr>
                <a:t>2.5:1 to 6.5:1</a:t>
              </a:r>
              <a:endParaRPr lang="en-US" dirty="0">
                <a:latin typeface="Arial" pitchFamily="34" charset="0"/>
                <a:cs typeface="Arial" pitchFamily="34" charset="0"/>
              </a:endParaRPr>
            </a:p>
          </p:txBody>
        </p:sp>
      </p:grpSp>
    </p:spTree>
    <p:extLst>
      <p:ext uri="{BB962C8B-B14F-4D97-AF65-F5344CB8AC3E}">
        <p14:creationId xmlns:p14="http://schemas.microsoft.com/office/powerpoint/2010/main" val="25243279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6"/>
          <p:cNvSpPr>
            <a:spLocks noGrp="1" noChangeArrowheads="1"/>
          </p:cNvSpPr>
          <p:nvPr>
            <p:ph type="title"/>
          </p:nvPr>
        </p:nvSpPr>
        <p:spPr>
          <a:xfrm>
            <a:off x="457200" y="704088"/>
            <a:ext cx="8229600" cy="743712"/>
          </a:xfrm>
        </p:spPr>
        <p:txBody>
          <a:bodyPr>
            <a:normAutofit fontScale="90000"/>
          </a:bodyPr>
          <a:lstStyle/>
          <a:p>
            <a:pPr eaLnBrk="1" hangingPunct="1"/>
            <a:r>
              <a:rPr lang="en-US" dirty="0" smtClean="0"/>
              <a:t>Measuring Success</a:t>
            </a:r>
          </a:p>
        </p:txBody>
      </p:sp>
      <p:sp>
        <p:nvSpPr>
          <p:cNvPr id="19460" name="Rectangle 7"/>
          <p:cNvSpPr>
            <a:spLocks noGrp="1" noChangeArrowheads="1"/>
          </p:cNvSpPr>
          <p:nvPr>
            <p:ph type="body" idx="1"/>
          </p:nvPr>
        </p:nvSpPr>
        <p:spPr>
          <a:xfrm>
            <a:off x="457200" y="1447800"/>
            <a:ext cx="8229600" cy="2209800"/>
          </a:xfrm>
        </p:spPr>
        <p:txBody>
          <a:bodyPr/>
          <a:lstStyle/>
          <a:p>
            <a:pPr eaLnBrk="1" hangingPunct="1">
              <a:lnSpc>
                <a:spcPct val="80000"/>
              </a:lnSpc>
              <a:spcAft>
                <a:spcPct val="30000"/>
              </a:spcAft>
            </a:pPr>
            <a:r>
              <a:rPr lang="en-US" sz="1800" b="1" dirty="0" smtClean="0"/>
              <a:t>How you measure your success depends largely on your goals &amp; objectives</a:t>
            </a:r>
          </a:p>
          <a:p>
            <a:pPr eaLnBrk="1" hangingPunct="1">
              <a:lnSpc>
                <a:spcPct val="80000"/>
              </a:lnSpc>
              <a:spcAft>
                <a:spcPct val="30000"/>
              </a:spcAft>
            </a:pPr>
            <a:r>
              <a:rPr lang="en-US" sz="1800" b="1" dirty="0" smtClean="0"/>
              <a:t>Why bother?</a:t>
            </a:r>
          </a:p>
          <a:p>
            <a:pPr lvl="1" eaLnBrk="1" hangingPunct="1">
              <a:lnSpc>
                <a:spcPct val="80000"/>
              </a:lnSpc>
              <a:spcAft>
                <a:spcPct val="30000"/>
              </a:spcAft>
            </a:pPr>
            <a:r>
              <a:rPr lang="en-US" sz="1600" dirty="0" smtClean="0"/>
              <a:t>Refine and improve your program going forward</a:t>
            </a:r>
          </a:p>
          <a:p>
            <a:pPr lvl="1" eaLnBrk="1" hangingPunct="1">
              <a:lnSpc>
                <a:spcPct val="80000"/>
              </a:lnSpc>
              <a:spcAft>
                <a:spcPct val="30000"/>
              </a:spcAft>
            </a:pPr>
            <a:r>
              <a:rPr lang="en-US" sz="1600" dirty="0" smtClean="0"/>
              <a:t>Justify the use of resources</a:t>
            </a:r>
          </a:p>
          <a:p>
            <a:pPr lvl="1" eaLnBrk="1" hangingPunct="1">
              <a:lnSpc>
                <a:spcPct val="80000"/>
              </a:lnSpc>
              <a:spcAft>
                <a:spcPct val="30000"/>
              </a:spcAft>
            </a:pPr>
            <a:r>
              <a:rPr lang="en-US" sz="1600" dirty="0" smtClean="0"/>
              <a:t>Get employees excited about participation</a:t>
            </a:r>
          </a:p>
          <a:p>
            <a:pPr eaLnBrk="1" hangingPunct="1">
              <a:lnSpc>
                <a:spcPct val="80000"/>
              </a:lnSpc>
              <a:spcAft>
                <a:spcPct val="30000"/>
              </a:spcAft>
            </a:pPr>
            <a:r>
              <a:rPr lang="en-US" sz="1800" b="1" dirty="0" smtClean="0"/>
              <a:t>Potential measures and metrics:</a:t>
            </a:r>
          </a:p>
        </p:txBody>
      </p:sp>
      <p:sp>
        <p:nvSpPr>
          <p:cNvPr id="19461" name="Text Box 8"/>
          <p:cNvSpPr txBox="1">
            <a:spLocks noChangeArrowheads="1"/>
          </p:cNvSpPr>
          <p:nvPr/>
        </p:nvSpPr>
        <p:spPr bwMode="auto">
          <a:xfrm>
            <a:off x="457200" y="3505200"/>
            <a:ext cx="5334000" cy="3219343"/>
          </a:xfrm>
          <a:prstGeom prst="rect">
            <a:avLst/>
          </a:prstGeom>
          <a:noFill/>
          <a:ln w="9525">
            <a:noFill/>
            <a:miter lim="800000"/>
            <a:headEnd/>
            <a:tailEnd/>
          </a:ln>
        </p:spPr>
        <p:txBody>
          <a:bodyPr wrap="square">
            <a:spAutoFit/>
          </a:bodyPr>
          <a:lstStyle/>
          <a:p>
            <a:pPr marL="742950" lvl="1" indent="-285750">
              <a:lnSpc>
                <a:spcPct val="140000"/>
              </a:lnSpc>
              <a:buSzPct val="80000"/>
              <a:buFont typeface="Wingdings" panose="05000000000000000000" pitchFamily="2" charset="2"/>
              <a:buChar char="v"/>
            </a:pPr>
            <a:r>
              <a:rPr lang="en-US" sz="1600" dirty="0" smtClean="0">
                <a:solidFill>
                  <a:srgbClr val="0070C0"/>
                </a:solidFill>
              </a:rPr>
              <a:t>Business Performance</a:t>
            </a:r>
          </a:p>
          <a:p>
            <a:pPr marL="742950" lvl="1" indent="-285750">
              <a:lnSpc>
                <a:spcPct val="140000"/>
              </a:lnSpc>
              <a:buSzPct val="80000"/>
              <a:buFont typeface="Wingdings" panose="05000000000000000000" pitchFamily="2" charset="2"/>
              <a:buChar char="v"/>
            </a:pPr>
            <a:r>
              <a:rPr lang="en-US" sz="1600" dirty="0" smtClean="0"/>
              <a:t>Claims costs, other associated costs</a:t>
            </a:r>
            <a:endParaRPr lang="en-US" sz="1600" dirty="0"/>
          </a:p>
          <a:p>
            <a:pPr marL="742950" lvl="1" indent="-285750">
              <a:lnSpc>
                <a:spcPct val="140000"/>
              </a:lnSpc>
              <a:buSzPct val="80000"/>
              <a:buFont typeface="Wingdings" panose="05000000000000000000" pitchFamily="2" charset="2"/>
              <a:buChar char="v"/>
            </a:pPr>
            <a:r>
              <a:rPr lang="en-US" sz="1600" dirty="0"/>
              <a:t>Change in Personal Health Assessment scores</a:t>
            </a:r>
          </a:p>
          <a:p>
            <a:pPr marL="742950" lvl="1" indent="-285750">
              <a:lnSpc>
                <a:spcPct val="140000"/>
              </a:lnSpc>
              <a:buSzPct val="80000"/>
              <a:buFont typeface="Wingdings" panose="05000000000000000000" pitchFamily="2" charset="2"/>
              <a:buChar char="v"/>
            </a:pPr>
            <a:r>
              <a:rPr lang="en-US" sz="1600" dirty="0"/>
              <a:t>Employee satisfaction surveys – can look at many variables</a:t>
            </a:r>
          </a:p>
          <a:p>
            <a:pPr marL="742950" lvl="1" indent="-285750">
              <a:lnSpc>
                <a:spcPct val="140000"/>
              </a:lnSpc>
              <a:buSzPct val="80000"/>
              <a:buFont typeface="Wingdings" panose="05000000000000000000" pitchFamily="2" charset="2"/>
              <a:buChar char="v"/>
            </a:pPr>
            <a:r>
              <a:rPr lang="en-US" sz="1600" dirty="0"/>
              <a:t>Use of sick days (absenteeism)</a:t>
            </a:r>
          </a:p>
          <a:p>
            <a:pPr marL="742950" lvl="1" indent="-285750">
              <a:lnSpc>
                <a:spcPct val="140000"/>
              </a:lnSpc>
              <a:buSzPct val="80000"/>
              <a:buFont typeface="Wingdings" panose="05000000000000000000" pitchFamily="2" charset="2"/>
              <a:buChar char="v"/>
            </a:pPr>
            <a:r>
              <a:rPr lang="en-US" sz="1600" dirty="0"/>
              <a:t>Number of employees who </a:t>
            </a:r>
            <a:r>
              <a:rPr lang="en-US" sz="1600" dirty="0" smtClean="0"/>
              <a:t>smoke</a:t>
            </a:r>
          </a:p>
          <a:p>
            <a:pPr marL="742950" lvl="1" indent="-285750">
              <a:lnSpc>
                <a:spcPct val="140000"/>
              </a:lnSpc>
              <a:buSzPct val="80000"/>
              <a:buFont typeface="Wingdings" panose="05000000000000000000" pitchFamily="2" charset="2"/>
              <a:buChar char="v"/>
            </a:pPr>
            <a:r>
              <a:rPr lang="en-US" sz="1600" dirty="0" smtClean="0">
                <a:solidFill>
                  <a:srgbClr val="0070C0"/>
                </a:solidFill>
              </a:rPr>
              <a:t>Employee engagement</a:t>
            </a:r>
            <a:endParaRPr lang="en-US" sz="1600" dirty="0">
              <a:solidFill>
                <a:srgbClr val="0070C0"/>
              </a:solidFill>
            </a:endParaRPr>
          </a:p>
          <a:p>
            <a:pPr>
              <a:spcBef>
                <a:spcPct val="50000"/>
              </a:spcBef>
            </a:pPr>
            <a:endParaRPr lang="en-US" sz="1600" dirty="0"/>
          </a:p>
        </p:txBody>
      </p:sp>
      <p:sp>
        <p:nvSpPr>
          <p:cNvPr id="19462" name="Text Box 9"/>
          <p:cNvSpPr txBox="1">
            <a:spLocks noChangeArrowheads="1"/>
          </p:cNvSpPr>
          <p:nvPr/>
        </p:nvSpPr>
        <p:spPr bwMode="auto">
          <a:xfrm>
            <a:off x="5410200" y="3505200"/>
            <a:ext cx="3200400" cy="2505301"/>
          </a:xfrm>
          <a:prstGeom prst="rect">
            <a:avLst/>
          </a:prstGeom>
          <a:noFill/>
          <a:ln w="9525">
            <a:noFill/>
            <a:miter lim="800000"/>
            <a:headEnd/>
            <a:tailEnd/>
          </a:ln>
        </p:spPr>
        <p:txBody>
          <a:bodyPr wrap="square">
            <a:spAutoFit/>
          </a:bodyPr>
          <a:lstStyle/>
          <a:p>
            <a:pPr marL="800100" lvl="1" indent="-342900">
              <a:lnSpc>
                <a:spcPct val="140000"/>
              </a:lnSpc>
              <a:buSzPct val="80000"/>
              <a:buFont typeface="Wingdings" panose="05000000000000000000" pitchFamily="2" charset="2"/>
              <a:buChar char="v"/>
            </a:pPr>
            <a:r>
              <a:rPr lang="en-US" sz="1600" dirty="0">
                <a:solidFill>
                  <a:srgbClr val="0070C0"/>
                </a:solidFill>
              </a:rPr>
              <a:t>Individual success stories</a:t>
            </a:r>
          </a:p>
          <a:p>
            <a:pPr marL="800100" lvl="1" indent="-342900">
              <a:lnSpc>
                <a:spcPct val="140000"/>
              </a:lnSpc>
              <a:buSzPct val="80000"/>
              <a:buFont typeface="Wingdings" panose="05000000000000000000" pitchFamily="2" charset="2"/>
              <a:buChar char="v"/>
            </a:pPr>
            <a:r>
              <a:rPr lang="en-US" sz="1600" dirty="0">
                <a:solidFill>
                  <a:srgbClr val="0070C0"/>
                </a:solidFill>
              </a:rPr>
              <a:t>Turnover</a:t>
            </a:r>
          </a:p>
          <a:p>
            <a:pPr marL="800100" lvl="1" indent="-342900">
              <a:lnSpc>
                <a:spcPct val="140000"/>
              </a:lnSpc>
              <a:buSzPct val="80000"/>
              <a:buFont typeface="Wingdings" panose="05000000000000000000" pitchFamily="2" charset="2"/>
              <a:buChar char="v"/>
            </a:pPr>
            <a:r>
              <a:rPr lang="en-US" sz="1600" dirty="0"/>
              <a:t>Disability claims</a:t>
            </a:r>
          </a:p>
          <a:p>
            <a:pPr marL="800100" lvl="1" indent="-342900">
              <a:lnSpc>
                <a:spcPct val="140000"/>
              </a:lnSpc>
              <a:buSzPct val="80000"/>
              <a:buFont typeface="Wingdings" panose="05000000000000000000" pitchFamily="2" charset="2"/>
              <a:buChar char="v"/>
            </a:pPr>
            <a:r>
              <a:rPr lang="en-US" sz="1600" dirty="0"/>
              <a:t>Safety incidents</a:t>
            </a:r>
          </a:p>
          <a:p>
            <a:pPr marL="800100" lvl="1" indent="-342900">
              <a:lnSpc>
                <a:spcPct val="140000"/>
              </a:lnSpc>
              <a:buSzPct val="80000"/>
              <a:buFont typeface="Wingdings" panose="05000000000000000000" pitchFamily="2" charset="2"/>
              <a:buChar char="v"/>
            </a:pPr>
            <a:r>
              <a:rPr lang="en-US" sz="1600" dirty="0">
                <a:solidFill>
                  <a:srgbClr val="0070C0"/>
                </a:solidFill>
              </a:rPr>
              <a:t>Participation</a:t>
            </a:r>
          </a:p>
          <a:p>
            <a:pPr marL="800100" lvl="1" indent="-342900">
              <a:lnSpc>
                <a:spcPct val="140000"/>
              </a:lnSpc>
              <a:buSzPct val="80000"/>
              <a:buFont typeface="Wingdings" panose="05000000000000000000" pitchFamily="2" charset="2"/>
              <a:buChar char="v"/>
            </a:pPr>
            <a:r>
              <a:rPr lang="en-US" sz="1600" dirty="0"/>
              <a:t>Workers comp </a:t>
            </a:r>
            <a:r>
              <a:rPr lang="en-US" sz="1600" dirty="0" smtClean="0"/>
              <a:t>claims</a:t>
            </a:r>
          </a:p>
          <a:p>
            <a:pPr marL="800100" lvl="1" indent="-342900">
              <a:lnSpc>
                <a:spcPct val="140000"/>
              </a:lnSpc>
              <a:buSzPct val="80000"/>
              <a:buFont typeface="Wingdings" panose="05000000000000000000" pitchFamily="2" charset="2"/>
              <a:buChar char="v"/>
            </a:pPr>
            <a:r>
              <a:rPr lang="en-US" sz="1600" dirty="0" smtClean="0">
                <a:solidFill>
                  <a:srgbClr val="0070C0"/>
                </a:solidFill>
              </a:rPr>
              <a:t>Cultural norms</a:t>
            </a:r>
            <a:endParaRPr lang="en-US" sz="1600" dirty="0">
              <a:solidFill>
                <a:srgbClr val="0070C0"/>
              </a:solidFill>
            </a:endParaRPr>
          </a:p>
        </p:txBody>
      </p:sp>
      <p:pic>
        <p:nvPicPr>
          <p:cNvPr id="19463" name="Picture 10"/>
          <p:cNvPicPr>
            <a:picLocks noChangeAspect="1" noChangeArrowheads="1"/>
          </p:cNvPicPr>
          <p:nvPr/>
        </p:nvPicPr>
        <p:blipFill>
          <a:blip r:embed="rId3"/>
          <a:srcRect/>
          <a:stretch>
            <a:fillRect/>
          </a:stretch>
        </p:blipFill>
        <p:spPr bwMode="auto">
          <a:xfrm>
            <a:off x="6096000" y="1752600"/>
            <a:ext cx="1981200" cy="1695450"/>
          </a:xfrm>
          <a:prstGeom prst="rect">
            <a:avLst/>
          </a:prstGeom>
          <a:noFill/>
          <a:ln w="9525">
            <a:noFill/>
            <a:miter lim="800000"/>
            <a:headEnd/>
            <a:tailEnd/>
          </a:ln>
        </p:spPr>
      </p:pic>
    </p:spTree>
    <p:extLst>
      <p:ext uri="{BB962C8B-B14F-4D97-AF65-F5344CB8AC3E}">
        <p14:creationId xmlns:p14="http://schemas.microsoft.com/office/powerpoint/2010/main" val="298883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shapes our behaviors: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646944"/>
              </p:ext>
            </p:extLst>
          </p:nvPr>
        </p:nvGraphicFramePr>
        <p:xfrm>
          <a:off x="1066800" y="2057400"/>
          <a:ext cx="6858000" cy="3398520"/>
        </p:xfrm>
        <a:graphic>
          <a:graphicData uri="http://schemas.openxmlformats.org/drawingml/2006/table">
            <a:tbl>
              <a:tblPr firstRow="1" firstCol="1" bandRow="1">
                <a:tableStyleId>{7DF18680-E054-41AD-8BC1-D1AEF772440D}</a:tableStyleId>
              </a:tblPr>
              <a:tblGrid>
                <a:gridCol w="1600200"/>
                <a:gridCol w="1314450"/>
                <a:gridCol w="1314450"/>
                <a:gridCol w="1314450"/>
                <a:gridCol w="1314450"/>
              </a:tblGrid>
              <a:tr h="838200">
                <a:tc>
                  <a:txBody>
                    <a:bodyPr/>
                    <a:lstStyle/>
                    <a:p>
                      <a:pPr algn="ctr"/>
                      <a:endParaRPr lang="en-US" dirty="0"/>
                    </a:p>
                  </a:txBody>
                  <a:tcPr anchor="ctr"/>
                </a:tc>
                <a:tc>
                  <a:txBody>
                    <a:bodyPr/>
                    <a:lstStyle/>
                    <a:p>
                      <a:pPr algn="ctr"/>
                      <a:r>
                        <a:rPr lang="en-US" dirty="0" smtClean="0"/>
                        <a:t>People</a:t>
                      </a:r>
                      <a:endParaRPr lang="en-US" dirty="0"/>
                    </a:p>
                  </a:txBody>
                  <a:tcPr anchor="ctr"/>
                </a:tc>
                <a:tc>
                  <a:txBody>
                    <a:bodyPr/>
                    <a:lstStyle/>
                    <a:p>
                      <a:pPr algn="ctr"/>
                      <a:r>
                        <a:rPr lang="en-US" dirty="0" smtClean="0"/>
                        <a:t>Spaces</a:t>
                      </a:r>
                      <a:endParaRPr lang="en-US" dirty="0"/>
                    </a:p>
                  </a:txBody>
                  <a:tcPr anchor="ctr"/>
                </a:tc>
                <a:tc>
                  <a:txBody>
                    <a:bodyPr/>
                    <a:lstStyle/>
                    <a:p>
                      <a:pPr algn="ctr"/>
                      <a:r>
                        <a:rPr lang="en-US" dirty="0" smtClean="0"/>
                        <a:t>Head Space</a:t>
                      </a:r>
                      <a:endParaRPr lang="en-US" dirty="0"/>
                    </a:p>
                  </a:txBody>
                  <a:tcPr anchor="ctr"/>
                </a:tc>
                <a:tc>
                  <a:txBody>
                    <a:bodyPr/>
                    <a:lstStyle/>
                    <a:p>
                      <a:pPr algn="ctr"/>
                      <a:r>
                        <a:rPr lang="en-US" dirty="0" smtClean="0"/>
                        <a:t>Systems</a:t>
                      </a:r>
                      <a:endParaRPr lang="en-US" dirty="0"/>
                    </a:p>
                  </a:txBody>
                  <a:tcPr anchor="ctr"/>
                </a:tc>
              </a:tr>
              <a:tr h="640080">
                <a:tc>
                  <a:txBody>
                    <a:bodyPr/>
                    <a:lstStyle/>
                    <a:p>
                      <a:pPr algn="ctr"/>
                      <a:r>
                        <a:rPr lang="en-US" dirty="0" smtClean="0"/>
                        <a:t>Motivation</a:t>
                      </a: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r>
              <a:tr h="640080">
                <a:tc>
                  <a:txBody>
                    <a:bodyPr/>
                    <a:lstStyle/>
                    <a:p>
                      <a:pPr algn="ctr"/>
                      <a:r>
                        <a:rPr lang="en-US" dirty="0" smtClean="0"/>
                        <a:t>Capability</a:t>
                      </a: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tc>
                  <a:txBody>
                    <a:bodyPr/>
                    <a:lstStyle/>
                    <a:p>
                      <a:pPr algn="ctr"/>
                      <a:endParaRPr lang="en-US" dirty="0"/>
                    </a:p>
                  </a:txBody>
                  <a:tcPr anchor="ctr"/>
                </a:tc>
              </a:tr>
              <a:tr h="640080">
                <a:tc>
                  <a:txBody>
                    <a:bodyPr/>
                    <a:lstStyle/>
                    <a:p>
                      <a:pPr algn="ctr"/>
                      <a:r>
                        <a:rPr lang="en-US" dirty="0" smtClean="0"/>
                        <a:t>Inertial</a:t>
                      </a:r>
                      <a:r>
                        <a:rPr lang="en-US" baseline="0" dirty="0" smtClean="0"/>
                        <a:t> Force</a:t>
                      </a: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r>
              <a:tr h="640080">
                <a:tc>
                  <a:txBody>
                    <a:bodyPr/>
                    <a:lstStyle/>
                    <a:p>
                      <a:pPr algn="ctr"/>
                      <a:r>
                        <a:rPr lang="en-US" dirty="0" smtClean="0"/>
                        <a:t>Barriers</a:t>
                      </a: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tr>
            </a:tbl>
          </a:graphicData>
        </a:graphic>
      </p:graphicFrame>
      <p:sp>
        <p:nvSpPr>
          <p:cNvPr id="5" name="TextBox 4"/>
          <p:cNvSpPr txBox="1"/>
          <p:nvPr/>
        </p:nvSpPr>
        <p:spPr>
          <a:xfrm>
            <a:off x="678873" y="5712767"/>
            <a:ext cx="7467600" cy="461665"/>
          </a:xfrm>
          <a:prstGeom prst="rect">
            <a:avLst/>
          </a:prstGeom>
          <a:noFill/>
        </p:spPr>
        <p:txBody>
          <a:bodyPr wrap="square" rtlCol="0">
            <a:spAutoFit/>
          </a:bodyPr>
          <a:lstStyle/>
          <a:p>
            <a:pPr algn="ctr"/>
            <a:r>
              <a:rPr lang="en-US" sz="2400" dirty="0" smtClean="0"/>
              <a:t>Motivation + Capability &gt; Barriers + Inertial forces</a:t>
            </a:r>
            <a:endParaRPr lang="en-US" sz="2400" dirty="0"/>
          </a:p>
        </p:txBody>
      </p:sp>
    </p:spTree>
    <p:extLst>
      <p:ext uri="{BB962C8B-B14F-4D97-AF65-F5344CB8AC3E}">
        <p14:creationId xmlns:p14="http://schemas.microsoft.com/office/powerpoint/2010/main" val="35430946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5"/>
          <p:cNvSpPr>
            <a:spLocks noGrp="1" noChangeArrowheads="1"/>
          </p:cNvSpPr>
          <p:nvPr>
            <p:ph type="title"/>
          </p:nvPr>
        </p:nvSpPr>
        <p:spPr>
          <a:xfrm>
            <a:off x="457200" y="704088"/>
            <a:ext cx="8229600" cy="896112"/>
          </a:xfrm>
        </p:spPr>
        <p:txBody>
          <a:bodyPr/>
          <a:lstStyle/>
          <a:p>
            <a:pPr eaLnBrk="1" hangingPunct="1"/>
            <a:r>
              <a:rPr lang="en-US" altLang="en-US" dirty="0" smtClean="0"/>
              <a:t>Where to Start?</a:t>
            </a:r>
          </a:p>
        </p:txBody>
      </p:sp>
      <p:sp>
        <p:nvSpPr>
          <p:cNvPr id="20484" name="Rectangle 6"/>
          <p:cNvSpPr>
            <a:spLocks noGrp="1" noChangeArrowheads="1"/>
          </p:cNvSpPr>
          <p:nvPr>
            <p:ph type="body" idx="1"/>
          </p:nvPr>
        </p:nvSpPr>
        <p:spPr>
          <a:xfrm>
            <a:off x="457200" y="1828800"/>
            <a:ext cx="8229600" cy="4724400"/>
          </a:xfrm>
        </p:spPr>
        <p:txBody>
          <a:bodyPr>
            <a:normAutofit lnSpcReduction="10000"/>
          </a:bodyPr>
          <a:lstStyle/>
          <a:p>
            <a:pPr eaLnBrk="1" hangingPunct="1"/>
            <a:r>
              <a:rPr lang="en-US" altLang="en-US" sz="2800" dirty="0" smtClean="0"/>
              <a:t>Define your purpose, budget, and approach</a:t>
            </a:r>
          </a:p>
          <a:p>
            <a:pPr eaLnBrk="1" hangingPunct="1"/>
            <a:r>
              <a:rPr lang="en-US" altLang="en-US" sz="2800" dirty="0" smtClean="0"/>
              <a:t>Designate a wellness team or person</a:t>
            </a:r>
          </a:p>
          <a:p>
            <a:pPr eaLnBrk="1" hangingPunct="1"/>
            <a:r>
              <a:rPr lang="en-US" altLang="en-US" sz="2800" dirty="0" smtClean="0"/>
              <a:t>Look at past efforts – what’s worked, what hasn’t?</a:t>
            </a:r>
          </a:p>
          <a:p>
            <a:pPr eaLnBrk="1" hangingPunct="1"/>
            <a:r>
              <a:rPr lang="en-US" altLang="en-US" sz="2800" dirty="0" smtClean="0"/>
              <a:t>Take stock of current policies/facilities – do they promote or inhibit healthy practices</a:t>
            </a:r>
          </a:p>
          <a:p>
            <a:pPr eaLnBrk="1" hangingPunct="1"/>
            <a:r>
              <a:rPr lang="en-US" altLang="en-US" sz="2800" dirty="0" smtClean="0"/>
              <a:t>Get familiar with your employees</a:t>
            </a:r>
          </a:p>
          <a:p>
            <a:pPr lvl="1" eaLnBrk="1" hangingPunct="1"/>
            <a:r>
              <a:rPr lang="en-US" altLang="en-US" sz="2400" dirty="0" smtClean="0"/>
              <a:t>Demographics		</a:t>
            </a:r>
          </a:p>
          <a:p>
            <a:pPr lvl="1" eaLnBrk="1" hangingPunct="1"/>
            <a:r>
              <a:rPr lang="en-US" altLang="en-US" sz="2400" dirty="0" smtClean="0"/>
              <a:t>Related metrics	</a:t>
            </a:r>
          </a:p>
          <a:p>
            <a:pPr lvl="1" eaLnBrk="1" hangingPunct="1"/>
            <a:r>
              <a:rPr lang="en-US" altLang="en-US" sz="2400" dirty="0" smtClean="0"/>
              <a:t>Particular interests</a:t>
            </a:r>
          </a:p>
          <a:p>
            <a:pPr eaLnBrk="1" hangingPunct="1"/>
            <a:r>
              <a:rPr lang="en-US" altLang="en-US" sz="2800" dirty="0" smtClean="0"/>
              <a:t>Define your goals and objectives </a:t>
            </a:r>
          </a:p>
          <a:p>
            <a:pPr lvl="1" eaLnBrk="1" hangingPunct="1">
              <a:buFontTx/>
              <a:buNone/>
            </a:pPr>
            <a:endParaRPr lang="en-US" altLang="en-US" sz="2400" dirty="0" smtClean="0"/>
          </a:p>
        </p:txBody>
      </p:sp>
    </p:spTree>
    <p:extLst>
      <p:ext uri="{BB962C8B-B14F-4D97-AF65-F5344CB8AC3E}">
        <p14:creationId xmlns:p14="http://schemas.microsoft.com/office/powerpoint/2010/main" val="3113377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4">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48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48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48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Back to the 5 Elements…</a:t>
            </a:r>
            <a:endParaRPr lang="en-US" dirty="0"/>
          </a:p>
        </p:txBody>
      </p:sp>
      <p:sp>
        <p:nvSpPr>
          <p:cNvPr id="6" name="Content Placeholder 5"/>
          <p:cNvSpPr>
            <a:spLocks noGrp="1"/>
          </p:cNvSpPr>
          <p:nvPr>
            <p:ph sz="half" idx="1"/>
          </p:nvPr>
        </p:nvSpPr>
        <p:spPr>
          <a:xfrm>
            <a:off x="457200" y="1920084"/>
            <a:ext cx="4038600" cy="4709315"/>
          </a:xfrm>
        </p:spPr>
        <p:txBody>
          <a:bodyPr>
            <a:normAutofit fontScale="92500" lnSpcReduction="20000"/>
          </a:bodyPr>
          <a:lstStyle/>
          <a:p>
            <a:pPr>
              <a:buNone/>
            </a:pPr>
            <a:r>
              <a:rPr lang="en-US" b="1" dirty="0" smtClean="0">
                <a:solidFill>
                  <a:srgbClr val="660066"/>
                </a:solidFill>
              </a:rPr>
              <a:t>Career Well Being</a:t>
            </a:r>
          </a:p>
          <a:p>
            <a:r>
              <a:rPr lang="en-US" dirty="0" smtClean="0"/>
              <a:t>Supportive management</a:t>
            </a:r>
          </a:p>
          <a:p>
            <a:r>
              <a:rPr lang="en-US" dirty="0" smtClean="0"/>
              <a:t>Growth opportunities</a:t>
            </a:r>
          </a:p>
          <a:p>
            <a:r>
              <a:rPr lang="en-US" dirty="0" smtClean="0"/>
              <a:t>Appreciation</a:t>
            </a:r>
          </a:p>
          <a:p>
            <a:r>
              <a:rPr lang="en-US" dirty="0" smtClean="0"/>
              <a:t>Strong communication</a:t>
            </a:r>
          </a:p>
          <a:p>
            <a:pPr>
              <a:buNone/>
            </a:pPr>
            <a:r>
              <a:rPr lang="en-US" b="1" dirty="0" smtClean="0">
                <a:solidFill>
                  <a:srgbClr val="660066"/>
                </a:solidFill>
              </a:rPr>
              <a:t>Social Well Being</a:t>
            </a:r>
          </a:p>
          <a:p>
            <a:r>
              <a:rPr lang="en-US" dirty="0" smtClean="0"/>
              <a:t>Encourage social networks at work &amp; outside of work</a:t>
            </a:r>
          </a:p>
          <a:p>
            <a:pPr>
              <a:buNone/>
            </a:pPr>
            <a:r>
              <a:rPr lang="en-US" b="1" dirty="0" smtClean="0">
                <a:solidFill>
                  <a:srgbClr val="660066"/>
                </a:solidFill>
              </a:rPr>
              <a:t>Financial Well Being</a:t>
            </a:r>
          </a:p>
          <a:p>
            <a:r>
              <a:rPr lang="en-US" dirty="0" smtClean="0"/>
              <a:t>Financial education</a:t>
            </a:r>
          </a:p>
          <a:p>
            <a:r>
              <a:rPr lang="en-US" dirty="0" smtClean="0"/>
              <a:t>Retirement </a:t>
            </a:r>
            <a:r>
              <a:rPr lang="en-US" dirty="0" smtClean="0"/>
              <a:t>planning</a:t>
            </a:r>
          </a:p>
          <a:p>
            <a:r>
              <a:rPr lang="en-US" dirty="0" smtClean="0"/>
              <a:t>Fair/</a:t>
            </a:r>
            <a:r>
              <a:rPr lang="en-US" dirty="0" err="1" smtClean="0"/>
              <a:t>Competetive</a:t>
            </a:r>
            <a:r>
              <a:rPr lang="en-US" dirty="0" smtClean="0"/>
              <a:t> Pay</a:t>
            </a:r>
            <a:endParaRPr lang="en-US" dirty="0" smtClean="0"/>
          </a:p>
        </p:txBody>
      </p:sp>
      <p:sp>
        <p:nvSpPr>
          <p:cNvPr id="7" name="Content Placeholder 6"/>
          <p:cNvSpPr>
            <a:spLocks noGrp="1"/>
          </p:cNvSpPr>
          <p:nvPr>
            <p:ph sz="half" idx="2"/>
          </p:nvPr>
        </p:nvSpPr>
        <p:spPr/>
        <p:txBody>
          <a:bodyPr>
            <a:normAutofit fontScale="92500" lnSpcReduction="20000"/>
          </a:bodyPr>
          <a:lstStyle/>
          <a:p>
            <a:pPr>
              <a:buNone/>
            </a:pPr>
            <a:r>
              <a:rPr lang="en-US" b="1" dirty="0" smtClean="0">
                <a:solidFill>
                  <a:srgbClr val="660066"/>
                </a:solidFill>
              </a:rPr>
              <a:t>Physical Well Being</a:t>
            </a:r>
          </a:p>
          <a:p>
            <a:r>
              <a:rPr lang="en-US" dirty="0" smtClean="0"/>
              <a:t>Movement at work</a:t>
            </a:r>
          </a:p>
          <a:p>
            <a:r>
              <a:rPr lang="en-US" dirty="0" smtClean="0"/>
              <a:t>Support healthy eating</a:t>
            </a:r>
          </a:p>
          <a:p>
            <a:r>
              <a:rPr lang="en-US" dirty="0" smtClean="0"/>
              <a:t>Worksite wellness programs</a:t>
            </a:r>
          </a:p>
          <a:p>
            <a:r>
              <a:rPr lang="en-US" dirty="0" smtClean="0"/>
              <a:t>Prevention focused health plan</a:t>
            </a:r>
          </a:p>
          <a:p>
            <a:r>
              <a:rPr lang="en-US" dirty="0" smtClean="0"/>
              <a:t>Flexible scheduling</a:t>
            </a:r>
          </a:p>
          <a:p>
            <a:pPr>
              <a:buNone/>
            </a:pPr>
            <a:r>
              <a:rPr lang="en-US" b="1" dirty="0" smtClean="0">
                <a:solidFill>
                  <a:srgbClr val="660066"/>
                </a:solidFill>
              </a:rPr>
              <a:t>Community Well Being</a:t>
            </a:r>
          </a:p>
          <a:p>
            <a:r>
              <a:rPr lang="en-US" dirty="0" smtClean="0"/>
              <a:t>Volunteer opportunities &amp; group </a:t>
            </a:r>
            <a:r>
              <a:rPr lang="en-US" dirty="0" smtClean="0"/>
              <a:t>outings</a:t>
            </a:r>
            <a:endParaRPr lang="en-US" dirty="0"/>
          </a:p>
          <a:p>
            <a:r>
              <a:rPr lang="en-US" dirty="0" smtClean="0"/>
              <a:t>Company support of community initiatives</a:t>
            </a:r>
            <a:endParaRPr lang="en-US" dirty="0" smtClean="0"/>
          </a:p>
        </p:txBody>
      </p:sp>
    </p:spTree>
    <p:extLst>
      <p:ext uri="{BB962C8B-B14F-4D97-AF65-F5344CB8AC3E}">
        <p14:creationId xmlns:p14="http://schemas.microsoft.com/office/powerpoint/2010/main" val="175302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Move More at Work</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Standing work stations</a:t>
            </a:r>
          </a:p>
          <a:p>
            <a:r>
              <a:rPr lang="en-US" dirty="0" smtClean="0"/>
              <a:t>Walking work stations</a:t>
            </a:r>
          </a:p>
          <a:p>
            <a:r>
              <a:rPr lang="en-US" dirty="0" smtClean="0"/>
              <a:t>Biking work stations</a:t>
            </a:r>
          </a:p>
          <a:p>
            <a:r>
              <a:rPr lang="en-US" dirty="0" smtClean="0"/>
              <a:t>Walk vs. email/phone</a:t>
            </a:r>
          </a:p>
          <a:p>
            <a:r>
              <a:rPr lang="en-US" dirty="0" smtClean="0"/>
              <a:t>Walking meetings</a:t>
            </a:r>
          </a:p>
          <a:p>
            <a:r>
              <a:rPr lang="en-US" dirty="0" smtClean="0"/>
              <a:t>Gym meetings</a:t>
            </a:r>
          </a:p>
          <a:p>
            <a:r>
              <a:rPr lang="en-US" dirty="0" smtClean="0"/>
              <a:t>Take a break every hour</a:t>
            </a:r>
          </a:p>
          <a:p>
            <a:r>
              <a:rPr lang="en-US" dirty="0" smtClean="0"/>
              <a:t>Support alternative commuting</a:t>
            </a:r>
          </a:p>
          <a:p>
            <a:r>
              <a:rPr lang="en-US" dirty="0" smtClean="0"/>
              <a:t>Park farther away</a:t>
            </a:r>
            <a:endParaRPr lang="en-US" dirty="0"/>
          </a:p>
        </p:txBody>
      </p:sp>
      <p:pic>
        <p:nvPicPr>
          <p:cNvPr id="7" name="Picture 6" descr="whitehouse walking meeting.jpg"/>
          <p:cNvPicPr>
            <a:picLocks noChangeAspect="1"/>
          </p:cNvPicPr>
          <p:nvPr/>
        </p:nvPicPr>
        <p:blipFill>
          <a:blip r:embed="rId3" cstate="print"/>
          <a:stretch>
            <a:fillRect/>
          </a:stretch>
        </p:blipFill>
        <p:spPr>
          <a:xfrm>
            <a:off x="5791200" y="2133600"/>
            <a:ext cx="2743200" cy="2057400"/>
          </a:xfrm>
          <a:prstGeom prst="rect">
            <a:avLst/>
          </a:prstGeom>
          <a:ln>
            <a:noFill/>
          </a:ln>
          <a:effectLst>
            <a:outerShdw blurRad="292100" dist="139700" dir="2700000" algn="tl" rotWithShape="0">
              <a:srgbClr val="333333">
                <a:alpha val="65000"/>
              </a:srgbClr>
            </a:outerShdw>
          </a:effectLst>
        </p:spPr>
      </p:pic>
      <p:pic>
        <p:nvPicPr>
          <p:cNvPr id="6" name="Content Placeholder 5" descr="walking meeting.jpg"/>
          <p:cNvPicPr>
            <a:picLocks noGrp="1" noChangeAspect="1"/>
          </p:cNvPicPr>
          <p:nvPr>
            <p:ph sz="half" idx="2"/>
          </p:nvPr>
        </p:nvPicPr>
        <p:blipFill>
          <a:blip r:embed="rId4" cstate="print"/>
          <a:stretch>
            <a:fillRect/>
          </a:stretch>
        </p:blipFill>
        <p:spPr>
          <a:xfrm>
            <a:off x="4419600" y="3581400"/>
            <a:ext cx="2895600" cy="20949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725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monkey see monkey do.jpg"/>
          <p:cNvPicPr>
            <a:picLocks noGrp="1" noChangeAspect="1"/>
          </p:cNvPicPr>
          <p:nvPr>
            <p:ph sz="half" idx="2"/>
          </p:nvPr>
        </p:nvPicPr>
        <p:blipFill>
          <a:blip r:embed="rId3" cstate="print"/>
          <a:stretch>
            <a:fillRect/>
          </a:stretch>
        </p:blipFill>
        <p:spPr>
          <a:xfrm>
            <a:off x="4866274" y="2057400"/>
            <a:ext cx="3806613" cy="2438400"/>
          </a:xfrm>
          <a:prstGeom prst="rect">
            <a:avLst/>
          </a:prstGeom>
          <a:ln>
            <a:noFill/>
          </a:ln>
          <a:effectLst>
            <a:outerShdw blurRad="292100" dist="139700" dir="2700000" algn="tl" rotWithShape="0">
              <a:srgbClr val="333333">
                <a:alpha val="65000"/>
              </a:srgbClr>
            </a:outerShdw>
          </a:effectLst>
        </p:spPr>
      </p:pic>
      <p:sp>
        <p:nvSpPr>
          <p:cNvPr id="4" name="Title 3"/>
          <p:cNvSpPr>
            <a:spLocks noGrp="1"/>
          </p:cNvSpPr>
          <p:nvPr>
            <p:ph type="title"/>
          </p:nvPr>
        </p:nvSpPr>
        <p:spPr>
          <a:xfrm>
            <a:off x="457200" y="704088"/>
            <a:ext cx="8229600" cy="972312"/>
          </a:xfrm>
        </p:spPr>
        <p:txBody>
          <a:bodyPr>
            <a:normAutofit/>
          </a:bodyPr>
          <a:lstStyle/>
          <a:p>
            <a:r>
              <a:rPr lang="en-US" dirty="0" smtClean="0"/>
              <a:t>Are YOU a Wellness Leader?</a:t>
            </a:r>
            <a:endParaRPr lang="en-US" dirty="0"/>
          </a:p>
        </p:txBody>
      </p:sp>
      <p:sp>
        <p:nvSpPr>
          <p:cNvPr id="5" name="Content Placeholder 4"/>
          <p:cNvSpPr>
            <a:spLocks noGrp="1"/>
          </p:cNvSpPr>
          <p:nvPr>
            <p:ph sz="half" idx="1"/>
          </p:nvPr>
        </p:nvSpPr>
        <p:spPr>
          <a:xfrm>
            <a:off x="457200" y="1828801"/>
            <a:ext cx="4038600" cy="4526124"/>
          </a:xfrm>
        </p:spPr>
        <p:txBody>
          <a:bodyPr>
            <a:normAutofit/>
          </a:bodyPr>
          <a:lstStyle/>
          <a:p>
            <a:r>
              <a:rPr lang="en-US" dirty="0" smtClean="0"/>
              <a:t>Walk the talk</a:t>
            </a:r>
          </a:p>
          <a:p>
            <a:r>
              <a:rPr lang="en-US" dirty="0" smtClean="0"/>
              <a:t>Be a wellness ally</a:t>
            </a:r>
          </a:p>
          <a:p>
            <a:r>
              <a:rPr lang="en-US" dirty="0" smtClean="0"/>
              <a:t>Find supporters</a:t>
            </a:r>
          </a:p>
          <a:p>
            <a:r>
              <a:rPr lang="en-US" dirty="0" smtClean="0"/>
              <a:t>Build support</a:t>
            </a:r>
          </a:p>
          <a:p>
            <a:r>
              <a:rPr lang="en-US" dirty="0" smtClean="0"/>
              <a:t>Make it a part of your business’ strategic plan, mission, vision, etc. </a:t>
            </a:r>
          </a:p>
          <a:p>
            <a:endParaRPr lang="en-US" dirty="0"/>
          </a:p>
        </p:txBody>
      </p:sp>
    </p:spTree>
    <p:extLst>
      <p:ext uri="{BB962C8B-B14F-4D97-AF65-F5344CB8AC3E}">
        <p14:creationId xmlns:p14="http://schemas.microsoft.com/office/powerpoint/2010/main" val="364830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7"/>
          <p:cNvSpPr txBox="1">
            <a:spLocks noChangeArrowheads="1"/>
          </p:cNvSpPr>
          <p:nvPr/>
        </p:nvSpPr>
        <p:spPr bwMode="auto">
          <a:xfrm>
            <a:off x="533400" y="685800"/>
            <a:ext cx="8001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ltLang="en-US" sz="3200" i="1">
                <a:latin typeface="Albertus Medium" pitchFamily="34" charset="0"/>
              </a:rPr>
              <a:t>Most people spend their years sacrificing their health to gain their wealth, only later to spend their wealth reclaiming their health. </a:t>
            </a:r>
          </a:p>
        </p:txBody>
      </p:sp>
      <p:pic>
        <p:nvPicPr>
          <p:cNvPr id="133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667000"/>
            <a:ext cx="29940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387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4" name="Content Placeholder 3"/>
          <p:cNvSpPr>
            <a:spLocks noGrp="1"/>
          </p:cNvSpPr>
          <p:nvPr>
            <p:ph idx="1"/>
          </p:nvPr>
        </p:nvSpPr>
        <p:spPr/>
        <p:txBody>
          <a:bodyPr/>
          <a:lstStyle/>
          <a:p>
            <a:r>
              <a:rPr lang="en-US" dirty="0" err="1" smtClean="0"/>
              <a:t>Welcoa</a:t>
            </a:r>
            <a:r>
              <a:rPr lang="en-US" dirty="0" smtClean="0"/>
              <a:t>: </a:t>
            </a:r>
            <a:r>
              <a:rPr lang="en-US" dirty="0" smtClean="0">
                <a:hlinkClick r:id="rId3"/>
              </a:rPr>
              <a:t>www.welcoa.com</a:t>
            </a:r>
            <a:endParaRPr lang="en-US" dirty="0" smtClean="0"/>
          </a:p>
          <a:p>
            <a:r>
              <a:rPr lang="en-US" dirty="0" smtClean="0"/>
              <a:t>Centers for Disease Control (CDC): </a:t>
            </a:r>
            <a:r>
              <a:rPr lang="en-US" dirty="0" smtClean="0">
                <a:hlinkClick r:id="rId4"/>
              </a:rPr>
              <a:t>www.cdc.gov/nccdphp/dnpao/hwi/index.htm</a:t>
            </a:r>
            <a:endParaRPr lang="en-US" dirty="0" smtClean="0"/>
          </a:p>
          <a:p>
            <a:r>
              <a:rPr lang="en-US" dirty="0" smtClean="0"/>
              <a:t>National Wellness Institute (NWI): </a:t>
            </a:r>
            <a:r>
              <a:rPr lang="en-US" dirty="0" smtClean="0">
                <a:hlinkClick r:id="rId5"/>
              </a:rPr>
              <a:t>www.nationalwellness.org</a:t>
            </a:r>
            <a:endParaRPr lang="en-US" dirty="0" smtClean="0"/>
          </a:p>
          <a:p>
            <a:r>
              <a:rPr lang="en-US" dirty="0" smtClean="0"/>
              <a:t>LinkedIn Groups</a:t>
            </a:r>
          </a:p>
          <a:p>
            <a:r>
              <a:rPr lang="en-US" dirty="0" smtClean="0"/>
              <a:t>State of Alaska: </a:t>
            </a:r>
            <a:r>
              <a:rPr lang="en-US" dirty="0" smtClean="0">
                <a:hlinkClick r:id="rId6"/>
              </a:rPr>
              <a:t>www.hss.state.ak.us/dph/chronic/worksite/default.htm</a:t>
            </a:r>
            <a:endParaRPr lang="en-US" dirty="0" smtClean="0"/>
          </a:p>
          <a:p>
            <a:r>
              <a:rPr lang="en-US" dirty="0" smtClean="0"/>
              <a:t>HERO Scorecard: </a:t>
            </a:r>
            <a:r>
              <a:rPr lang="en-US" dirty="0" smtClean="0">
                <a:hlinkClick r:id="rId7"/>
              </a:rPr>
              <a:t>http://hero-health.org/scorecard/</a:t>
            </a:r>
            <a:r>
              <a:rPr lang="en-US" dirty="0" smtClean="0"/>
              <a:t> </a:t>
            </a:r>
            <a:endParaRPr lang="en-US" dirty="0" smtClean="0"/>
          </a:p>
          <a:p>
            <a:endParaRPr lang="en-US" dirty="0" smtClean="0"/>
          </a:p>
          <a:p>
            <a:endParaRPr lang="en-US" dirty="0"/>
          </a:p>
        </p:txBody>
      </p:sp>
    </p:spTree>
    <p:extLst>
      <p:ext uri="{BB962C8B-B14F-4D97-AF65-F5344CB8AC3E}">
        <p14:creationId xmlns:p14="http://schemas.microsoft.com/office/powerpoint/2010/main" val="42505645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cstate="print"/>
          <a:srcRect l="1875" t="5000" r="51250" b="7000"/>
          <a:stretch>
            <a:fillRect/>
          </a:stretch>
        </p:blipFill>
        <p:spPr bwMode="auto">
          <a:xfrm>
            <a:off x="304800" y="228600"/>
            <a:ext cx="5455227" cy="6400800"/>
          </a:xfrm>
          <a:prstGeom prst="rect">
            <a:avLst/>
          </a:prstGeom>
          <a:ln w="3175">
            <a:solidFill>
              <a:schemeClr val="tx1"/>
            </a:solidFill>
          </a:ln>
          <a:effectLst>
            <a:outerShdw blurRad="292100" dist="139700" dir="2700000" algn="tl" rotWithShape="0">
              <a:srgbClr val="333333">
                <a:alpha val="65000"/>
              </a:srgbClr>
            </a:outerShdw>
          </a:effectLst>
        </p:spPr>
      </p:pic>
      <p:sp>
        <p:nvSpPr>
          <p:cNvPr id="16" name="Content Placeholder 15"/>
          <p:cNvSpPr>
            <a:spLocks noGrp="1"/>
          </p:cNvSpPr>
          <p:nvPr>
            <p:ph sz="half" idx="2"/>
          </p:nvPr>
        </p:nvSpPr>
        <p:spPr>
          <a:xfrm>
            <a:off x="4419600" y="1676400"/>
            <a:ext cx="4419600" cy="3429000"/>
          </a:xfrm>
          <a:solidFill>
            <a:schemeClr val="accent3"/>
          </a:solidFill>
        </p:spPr>
        <p:txBody>
          <a:bodyPr/>
          <a:lstStyle/>
          <a:p>
            <a:pPr>
              <a:buClrTx/>
            </a:pPr>
            <a:r>
              <a:rPr lang="en-US" dirty="0" smtClean="0"/>
              <a:t>Make a comparison chart</a:t>
            </a:r>
          </a:p>
          <a:p>
            <a:pPr>
              <a:buClrTx/>
            </a:pPr>
            <a:r>
              <a:rPr lang="en-US" dirty="0" smtClean="0"/>
              <a:t>Compare the things that are really important to you</a:t>
            </a:r>
          </a:p>
          <a:p>
            <a:pPr>
              <a:buClrTx/>
            </a:pPr>
            <a:r>
              <a:rPr lang="en-US" dirty="0" smtClean="0"/>
              <a:t>Modify as you learn more</a:t>
            </a:r>
          </a:p>
          <a:p>
            <a:pPr>
              <a:buClrTx/>
            </a:pPr>
            <a:r>
              <a:rPr lang="en-US" dirty="0" smtClean="0"/>
              <a:t>Have vendor give presentation</a:t>
            </a:r>
          </a:p>
          <a:p>
            <a:pPr>
              <a:buClrTx/>
            </a:pPr>
            <a:r>
              <a:rPr lang="en-US" dirty="0" smtClean="0"/>
              <a:t>See it in action</a:t>
            </a:r>
          </a:p>
          <a:p>
            <a:endParaRPr lang="en-US" dirty="0"/>
          </a:p>
        </p:txBody>
      </p:sp>
    </p:spTree>
    <p:extLst>
      <p:ext uri="{BB962C8B-B14F-4D97-AF65-F5344CB8AC3E}">
        <p14:creationId xmlns:p14="http://schemas.microsoft.com/office/powerpoint/2010/main" val="24703458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2"/>
              </a:rPr>
              <a:t>cara@whitewaterwellness.com</a:t>
            </a:r>
            <a:endParaRPr lang="en-US" dirty="0" smtClean="0"/>
          </a:p>
          <a:p>
            <a:pPr marL="0" indent="0">
              <a:buNone/>
            </a:pPr>
            <a:r>
              <a:rPr lang="en-US" dirty="0" smtClean="0"/>
              <a:t>907-223-4883</a:t>
            </a:r>
            <a:endParaRPr lang="en-US" dirty="0"/>
          </a:p>
        </p:txBody>
      </p:sp>
    </p:spTree>
    <p:extLst>
      <p:ext uri="{BB962C8B-B14F-4D97-AF65-F5344CB8AC3E}">
        <p14:creationId xmlns:p14="http://schemas.microsoft.com/office/powerpoint/2010/main" val="1420046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Wellness Brand">
      <a:dk1>
        <a:srgbClr val="221238"/>
      </a:dk1>
      <a:lt1>
        <a:sysClr val="window" lastClr="FFFFFF"/>
      </a:lt1>
      <a:dk2>
        <a:srgbClr val="442369"/>
      </a:dk2>
      <a:lt2>
        <a:srgbClr val="C9C2D1"/>
      </a:lt2>
      <a:accent1>
        <a:srgbClr val="CEB966"/>
      </a:accent1>
      <a:accent2>
        <a:srgbClr val="9CB084"/>
      </a:accent2>
      <a:accent3>
        <a:srgbClr val="1E918A"/>
      </a:accent3>
      <a:accent4>
        <a:srgbClr val="8DA2B4"/>
      </a:accent4>
      <a:accent5>
        <a:srgbClr val="44236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1822</TotalTime>
  <Words>1917</Words>
  <Application>Microsoft Office PowerPoint</Application>
  <PresentationFormat>On-screen Show (4:3)</PresentationFormat>
  <Paragraphs>365</Paragraphs>
  <Slides>36</Slides>
  <Notes>26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4" baseType="lpstr">
      <vt:lpstr>Albertus Medium</vt:lpstr>
      <vt:lpstr>Arial</vt:lpstr>
      <vt:lpstr>Calibri</vt:lpstr>
      <vt:lpstr>Museo Sans 500</vt:lpstr>
      <vt:lpstr>Wingdings</vt:lpstr>
      <vt:lpstr>Wingdings 2</vt:lpstr>
      <vt:lpstr>Flow</vt:lpstr>
      <vt:lpstr>Chart</vt:lpstr>
      <vt:lpstr>Well-being at Work</vt:lpstr>
      <vt:lpstr>How We Talk about it…</vt:lpstr>
      <vt:lpstr>What IS Wellness?</vt:lpstr>
      <vt:lpstr>Wellness is the art and science of getting people to practice healthy habits [regardless of their health status].</vt:lpstr>
      <vt:lpstr>Five Elements of Well-Being</vt:lpstr>
      <vt:lpstr>PowerPoint Presentation</vt:lpstr>
      <vt:lpstr>How are we doing?</vt:lpstr>
      <vt:lpstr>Our score fluctuates…</vt:lpstr>
      <vt:lpstr>Alaska’s Health Stats (CDC)</vt:lpstr>
      <vt:lpstr>Why are we talking about this at work?</vt:lpstr>
      <vt:lpstr>Health Risks Increase Health Costs</vt:lpstr>
      <vt:lpstr>Health Risks Increase Absenteeism</vt:lpstr>
      <vt:lpstr>Health Risks Increase Workers Comp Costs</vt:lpstr>
      <vt:lpstr>Sedentary Culture</vt:lpstr>
      <vt:lpstr>Your Body on Prolonged Sitting</vt:lpstr>
      <vt:lpstr>Consequences of Current Culture:</vt:lpstr>
      <vt:lpstr>How do we tackle this?</vt:lpstr>
      <vt:lpstr>Key Ingredients for Success</vt:lpstr>
      <vt:lpstr>Program Components &amp; Variations</vt:lpstr>
      <vt:lpstr>PowerPoint Presentation</vt:lpstr>
      <vt:lpstr>Incentives</vt:lpstr>
      <vt:lpstr>The Incentive Debate…</vt:lpstr>
      <vt:lpstr>An incentive will get someone to try something new, but people have to see someone they know and trust doing that behavior before they are willing to make a permanent change.  </vt:lpstr>
      <vt:lpstr>Legal &amp; Compliance Considerations</vt:lpstr>
      <vt:lpstr>Do you have to follow ACA rules?</vt:lpstr>
      <vt:lpstr>Realistic Expectations (Range)</vt:lpstr>
      <vt:lpstr>Measuring Success</vt:lpstr>
      <vt:lpstr>What shapes our behaviors:</vt:lpstr>
      <vt:lpstr>Where to Start?</vt:lpstr>
      <vt:lpstr>Back to the 5 Elements…</vt:lpstr>
      <vt:lpstr>How to Move More at Work</vt:lpstr>
      <vt:lpstr>Are YOU a Wellness Leader?</vt:lpstr>
      <vt:lpstr>PowerPoint Presentation</vt:lpstr>
      <vt:lpstr>Resources</vt:lpstr>
      <vt:lpstr>PowerPoint Presentation</vt:lpstr>
      <vt:lpstr>Questions?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Well-being at Work</dc:title>
  <dc:creator>Cara</dc:creator>
  <cp:lastModifiedBy>Cara Fairbanks</cp:lastModifiedBy>
  <cp:revision>40</cp:revision>
  <dcterms:created xsi:type="dcterms:W3CDTF">2013-11-20T18:42:09Z</dcterms:created>
  <dcterms:modified xsi:type="dcterms:W3CDTF">2016-01-27T07:20:24Z</dcterms:modified>
</cp:coreProperties>
</file>