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
  </p:notesMasterIdLst>
  <p:handoutMasterIdLst>
    <p:handoutMasterId r:id="rId8"/>
  </p:handoutMasterIdLst>
  <p:sldIdLst>
    <p:sldId id="269" r:id="rId2"/>
    <p:sldId id="270" r:id="rId3"/>
    <p:sldId id="267" r:id="rId4"/>
    <p:sldId id="273" r:id="rId5"/>
    <p:sldId id="272"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3" frameSlides="1"/>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3279" autoAdjust="0"/>
  </p:normalViewPr>
  <p:slideViewPr>
    <p:cSldViewPr>
      <p:cViewPr varScale="1">
        <p:scale>
          <a:sx n="72" d="100"/>
          <a:sy n="72" d="100"/>
        </p:scale>
        <p:origin x="-2152" y="-11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notesMaster" Target="notesMasters/notesMaster1.xml"/><Relationship Id="rId8" Type="http://schemas.openxmlformats.org/officeDocument/2006/relationships/handoutMaster" Target="handoutMasters/handoutMaster1.xml"/><Relationship Id="rId9" Type="http://schemas.openxmlformats.org/officeDocument/2006/relationships/printerSettings" Target="printerSettings/printerSettings1.bin"/><Relationship Id="rId1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B50F474-E409-7241-9193-83644FE68981}" type="datetimeFigureOut">
              <a:rPr lang="en-US" smtClean="0"/>
              <a:t>1/26/16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FD3F63C-35A3-AF4B-9E83-A365C5B6F746}" type="slidenum">
              <a:rPr lang="en-US" smtClean="0"/>
              <a:t>‹#›</a:t>
            </a:fld>
            <a:endParaRPr lang="en-US"/>
          </a:p>
        </p:txBody>
      </p:sp>
    </p:spTree>
    <p:extLst>
      <p:ext uri="{BB962C8B-B14F-4D97-AF65-F5344CB8AC3E}">
        <p14:creationId xmlns:p14="http://schemas.microsoft.com/office/powerpoint/2010/main" val="10159727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9E6F17-6172-4D29-9BDB-D0E4E3A6B0D5}" type="datetimeFigureOut">
              <a:rPr lang="en-US" smtClean="0"/>
              <a:t>1/26/16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8F12350-07B7-447F-8853-C76AB3E09552}" type="slidenum">
              <a:rPr lang="en-US" smtClean="0"/>
              <a:t>‹#›</a:t>
            </a:fld>
            <a:endParaRPr lang="en-US"/>
          </a:p>
        </p:txBody>
      </p:sp>
    </p:spTree>
    <p:extLst>
      <p:ext uri="{BB962C8B-B14F-4D97-AF65-F5344CB8AC3E}">
        <p14:creationId xmlns:p14="http://schemas.microsoft.com/office/powerpoint/2010/main" val="7251993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F12350-07B7-447F-8853-C76AB3E09552}" type="slidenum">
              <a:rPr lang="en-US" smtClean="0"/>
              <a:t>1</a:t>
            </a:fld>
            <a:endParaRPr lang="en-US"/>
          </a:p>
        </p:txBody>
      </p:sp>
    </p:spTree>
    <p:extLst>
      <p:ext uri="{BB962C8B-B14F-4D97-AF65-F5344CB8AC3E}">
        <p14:creationId xmlns:p14="http://schemas.microsoft.com/office/powerpoint/2010/main" val="2275413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F12350-07B7-447F-8853-C76AB3E09552}"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22754136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F12350-07B7-447F-8853-C76AB3E09552}" type="slidenum">
              <a:rPr lang="en-US" smtClean="0"/>
              <a:t>3</a:t>
            </a:fld>
            <a:endParaRPr lang="en-US"/>
          </a:p>
        </p:txBody>
      </p:sp>
    </p:spTree>
    <p:extLst>
      <p:ext uri="{BB962C8B-B14F-4D97-AF65-F5344CB8AC3E}">
        <p14:creationId xmlns:p14="http://schemas.microsoft.com/office/powerpoint/2010/main" val="28180456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F12350-07B7-447F-8853-C76AB3E09552}"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22754136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F12350-07B7-447F-8853-C76AB3E09552}" type="slidenum">
              <a:rPr lang="en-US" smtClean="0"/>
              <a:t>5</a:t>
            </a:fld>
            <a:endParaRPr lang="en-US"/>
          </a:p>
        </p:txBody>
      </p:sp>
    </p:spTree>
    <p:extLst>
      <p:ext uri="{BB962C8B-B14F-4D97-AF65-F5344CB8AC3E}">
        <p14:creationId xmlns:p14="http://schemas.microsoft.com/office/powerpoint/2010/main" val="28180456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D49FDA7-9A1F-4C2E-A814-6A70E5AE34CA}" type="datetimeFigureOut">
              <a:rPr lang="en-US" smtClean="0">
                <a:solidFill>
                  <a:prstClr val="black">
                    <a:tint val="75000"/>
                  </a:prstClr>
                </a:solidFill>
              </a:rPr>
              <a:pPr/>
              <a:t>1/26/16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0E6DB0F-3957-4F13-93BE-F056F544498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626550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D49FDA7-9A1F-4C2E-A814-6A70E5AE34CA}" type="datetimeFigureOut">
              <a:rPr lang="en-US" smtClean="0">
                <a:solidFill>
                  <a:prstClr val="black">
                    <a:tint val="75000"/>
                  </a:prstClr>
                </a:solidFill>
              </a:rPr>
              <a:pPr/>
              <a:t>1/26/16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0E6DB0F-3957-4F13-93BE-F056F544498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79956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D49FDA7-9A1F-4C2E-A814-6A70E5AE34CA}" type="datetimeFigureOut">
              <a:rPr lang="en-US" smtClean="0">
                <a:solidFill>
                  <a:prstClr val="black">
                    <a:tint val="75000"/>
                  </a:prstClr>
                </a:solidFill>
              </a:rPr>
              <a:pPr/>
              <a:t>1/26/16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0E6DB0F-3957-4F13-93BE-F056F544498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5764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D49FDA7-9A1F-4C2E-A814-6A70E5AE34CA}" type="datetimeFigureOut">
              <a:rPr lang="en-US" smtClean="0">
                <a:solidFill>
                  <a:prstClr val="black">
                    <a:tint val="75000"/>
                  </a:prstClr>
                </a:solidFill>
              </a:rPr>
              <a:pPr/>
              <a:t>1/26/16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0E6DB0F-3957-4F13-93BE-F056F544498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396079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D49FDA7-9A1F-4C2E-A814-6A70E5AE34CA}" type="datetimeFigureOut">
              <a:rPr lang="en-US" smtClean="0">
                <a:solidFill>
                  <a:prstClr val="black">
                    <a:tint val="75000"/>
                  </a:prstClr>
                </a:solidFill>
              </a:rPr>
              <a:pPr/>
              <a:t>1/26/16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0E6DB0F-3957-4F13-93BE-F056F544498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307789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D49FDA7-9A1F-4C2E-A814-6A70E5AE34CA}" type="datetimeFigureOut">
              <a:rPr lang="en-US" smtClean="0">
                <a:solidFill>
                  <a:prstClr val="black">
                    <a:tint val="75000"/>
                  </a:prstClr>
                </a:solidFill>
              </a:rPr>
              <a:pPr/>
              <a:t>1/26/16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0E6DB0F-3957-4F13-93BE-F056F544498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40362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D49FDA7-9A1F-4C2E-A814-6A70E5AE34CA}" type="datetimeFigureOut">
              <a:rPr lang="en-US" smtClean="0">
                <a:solidFill>
                  <a:prstClr val="black">
                    <a:tint val="75000"/>
                  </a:prstClr>
                </a:solidFill>
              </a:rPr>
              <a:pPr/>
              <a:t>1/26/16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0E6DB0F-3957-4F13-93BE-F056F544498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301339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D49FDA7-9A1F-4C2E-A814-6A70E5AE34CA}" type="datetimeFigureOut">
              <a:rPr lang="en-US" smtClean="0">
                <a:solidFill>
                  <a:prstClr val="black">
                    <a:tint val="75000"/>
                  </a:prstClr>
                </a:solidFill>
              </a:rPr>
              <a:pPr/>
              <a:t>1/26/16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0E6DB0F-3957-4F13-93BE-F056F544498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749088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D49FDA7-9A1F-4C2E-A814-6A70E5AE34CA}" type="datetimeFigureOut">
              <a:rPr lang="en-US" smtClean="0">
                <a:solidFill>
                  <a:prstClr val="black">
                    <a:tint val="75000"/>
                  </a:prstClr>
                </a:solidFill>
              </a:rPr>
              <a:pPr/>
              <a:t>1/26/16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0E6DB0F-3957-4F13-93BE-F056F544498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91689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D49FDA7-9A1F-4C2E-A814-6A70E5AE34CA}" type="datetimeFigureOut">
              <a:rPr lang="en-US" smtClean="0">
                <a:solidFill>
                  <a:prstClr val="black">
                    <a:tint val="75000"/>
                  </a:prstClr>
                </a:solidFill>
              </a:rPr>
              <a:pPr/>
              <a:t>1/26/16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0E6DB0F-3957-4F13-93BE-F056F544498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047457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D49FDA7-9A1F-4C2E-A814-6A70E5AE34CA}" type="datetimeFigureOut">
              <a:rPr lang="en-US" smtClean="0">
                <a:solidFill>
                  <a:prstClr val="black">
                    <a:tint val="75000"/>
                  </a:prstClr>
                </a:solidFill>
              </a:rPr>
              <a:pPr/>
              <a:t>1/26/16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0E6DB0F-3957-4F13-93BE-F056F544498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795063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D49FDA7-9A1F-4C2E-A814-6A70E5AE34CA}" type="datetimeFigureOut">
              <a:rPr lang="en-US" smtClean="0">
                <a:solidFill>
                  <a:prstClr val="black">
                    <a:tint val="75000"/>
                  </a:prstClr>
                </a:solidFill>
              </a:rPr>
              <a:pPr/>
              <a:t>1/26/16</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E6DB0F-3957-4F13-93BE-F056F544498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0965338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cdc.gov/physicalactivity/basics/pa-health/index.htm%23ControlWeight" TargetMode="External"/><Relationship Id="rId4" Type="http://schemas.openxmlformats.org/officeDocument/2006/relationships/hyperlink" Target="http://www.cdc.gov/physicalactivity/basics/pa-health/index.htm%23ReduceCardiovascularDisease" TargetMode="External"/><Relationship Id="rId5" Type="http://schemas.openxmlformats.org/officeDocument/2006/relationships/hyperlink" Target="http://www.cdc.gov/physicalactivity/basics/pa-health/index.htm%23ReduceDiabetes" TargetMode="External"/><Relationship Id="rId6" Type="http://schemas.openxmlformats.org/officeDocument/2006/relationships/hyperlink" Target="http://www.cdc.gov/physicalactivity/basics/pa-health/index.htm%23ReduceCancer" TargetMode="External"/><Relationship Id="rId7" Type="http://schemas.openxmlformats.org/officeDocument/2006/relationships/hyperlink" Target="http://www.cdc.gov/physicalactivity/basics/pa-health/index.htm%23StrengthenBonesMuscle" TargetMode="External"/><Relationship Id="rId8" Type="http://schemas.openxmlformats.org/officeDocument/2006/relationships/hyperlink" Target="http://www.cdc.gov/physicalactivity/basics/pa-health/index.htm%23ImproveMentalHealth" TargetMode="External"/><Relationship Id="rId9" Type="http://schemas.openxmlformats.org/officeDocument/2006/relationships/hyperlink" Target="http://www.cdc.gov/physicalactivity/basics/pa-health/index.htm%23PreventFalls" TargetMode="External"/><Relationship Id="rId10" Type="http://schemas.openxmlformats.org/officeDocument/2006/relationships/hyperlink" Target="http://www.cdc.gov/physicalactivity/basics/pa-health/index.htm%23LiveLonger" TargetMode="External"/><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1" Type="http://schemas.openxmlformats.org/officeDocument/2006/relationships/hyperlink" Target="http://www.acsworkplacesolutions.com/activeforlife.asp" TargetMode="External"/><Relationship Id="rId12" Type="http://schemas.openxmlformats.org/officeDocument/2006/relationships/hyperlink" Target="http://dhss.alaska.gov/dph/Chronic/Pages/default.aspx" TargetMode="External"/><Relationship Id="rId13" Type="http://schemas.openxmlformats.org/officeDocument/2006/relationships/hyperlink" Target="mailto:Kelly.tschida@alaska.gov" TargetMode="External"/><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hyperlink" Target="http://www.cdc.gov/healthscorecard/index.html" TargetMode="External"/><Relationship Id="rId4" Type="http://schemas.openxmlformats.org/officeDocument/2006/relationships/hyperlink" Target="http://www.cdc.gov/nccdphp/dnpao/hwi/toolkits/pa-toolkit.htm" TargetMode="External"/><Relationship Id="rId5" Type="http://schemas.openxmlformats.org/officeDocument/2006/relationships/hyperlink" Target="http://www.cdc.gov/nationalhealthyworksite/join/walkingtools.html" TargetMode="External"/><Relationship Id="rId6" Type="http://schemas.openxmlformats.org/officeDocument/2006/relationships/hyperlink" Target="http://www.cdc.gov/nccdphp/dnpao/hwi/toolkits/walkability/index.htm" TargetMode="External"/><Relationship Id="rId7" Type="http://schemas.openxmlformats.org/officeDocument/2006/relationships/hyperlink" Target="http://www.cdc.gov/nccdphp/dnpao/hwi/toolkits/stairwell/index.htm" TargetMode="External"/><Relationship Id="rId8" Type="http://schemas.openxmlformats.org/officeDocument/2006/relationships/hyperlink" Target="http://www.cdc.gov/nccdphp/dnpao/hwi/toolkits/fitnessclub/index.htm" TargetMode="External"/><Relationship Id="rId9" Type="http://schemas.openxmlformats.org/officeDocument/2006/relationships/hyperlink" Target="http://wwwdev.cdc.gov/obesity/downloads/tips-for-offering-healthier-options-and-pa-at-workplace.pdf" TargetMode="External"/><Relationship Id="rId10" Type="http://schemas.openxmlformats.org/officeDocument/2006/relationships/hyperlink" Target="http://www.heart.org/HEARTORG/GettingHealthy/WorkplaceWellness/WorkplaceWellnessResources/The-American-Heart-Associations-Worksite-Wellness-Kit_UCM_460433_Article.jsp"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u="sng" dirty="0" smtClean="0"/>
              <a:t>Physical Activity Promotion in the worksite</a:t>
            </a:r>
            <a:endParaRPr lang="en-US" dirty="0"/>
          </a:p>
        </p:txBody>
      </p:sp>
      <p:sp>
        <p:nvSpPr>
          <p:cNvPr id="3" name="Content Placeholder 2"/>
          <p:cNvSpPr>
            <a:spLocks noGrp="1"/>
          </p:cNvSpPr>
          <p:nvPr>
            <p:ph idx="1"/>
          </p:nvPr>
        </p:nvSpPr>
        <p:spPr>
          <a:xfrm>
            <a:off x="457200" y="1600200"/>
            <a:ext cx="8229600" cy="4572000"/>
          </a:xfrm>
        </p:spPr>
        <p:txBody>
          <a:bodyPr>
            <a:noAutofit/>
          </a:bodyPr>
          <a:lstStyle/>
          <a:p>
            <a:pPr marL="0" indent="0">
              <a:buNone/>
            </a:pPr>
            <a:r>
              <a:rPr lang="en-US" sz="2000" b="1" dirty="0"/>
              <a:t>The Benefits of Physical Activity</a:t>
            </a:r>
          </a:p>
          <a:p>
            <a:pPr marL="0" indent="0">
              <a:buNone/>
            </a:pPr>
            <a:r>
              <a:rPr lang="en-US" sz="2000" dirty="0"/>
              <a:t>Regular physical activity is one of the most important things you can do for your health. It can help:</a:t>
            </a:r>
          </a:p>
          <a:p>
            <a:pPr lvl="1"/>
            <a:r>
              <a:rPr lang="en-US" sz="2000" dirty="0">
                <a:hlinkClick r:id="rId3"/>
              </a:rPr>
              <a:t>Control your weight</a:t>
            </a:r>
            <a:endParaRPr lang="en-US" sz="2000" dirty="0"/>
          </a:p>
          <a:p>
            <a:pPr lvl="1"/>
            <a:r>
              <a:rPr lang="en-US" sz="2000" dirty="0">
                <a:hlinkClick r:id="rId4"/>
              </a:rPr>
              <a:t>Reduce your risk of cardiovascular disease</a:t>
            </a:r>
            <a:endParaRPr lang="en-US" sz="2000" dirty="0"/>
          </a:p>
          <a:p>
            <a:pPr lvl="1"/>
            <a:r>
              <a:rPr lang="en-US" sz="2000" dirty="0">
                <a:hlinkClick r:id="rId5"/>
              </a:rPr>
              <a:t>Reduce your risk for type 2 diabetes and metabolic syndrome</a:t>
            </a:r>
            <a:endParaRPr lang="en-US" sz="2000" dirty="0"/>
          </a:p>
          <a:p>
            <a:pPr lvl="1"/>
            <a:r>
              <a:rPr lang="en-US" sz="2000" dirty="0">
                <a:hlinkClick r:id="rId6"/>
              </a:rPr>
              <a:t>Reduce your risk of some cancers</a:t>
            </a:r>
            <a:endParaRPr lang="en-US" sz="2000" dirty="0"/>
          </a:p>
          <a:p>
            <a:pPr lvl="1"/>
            <a:r>
              <a:rPr lang="en-US" sz="2000" dirty="0">
                <a:hlinkClick r:id="rId7"/>
              </a:rPr>
              <a:t>Strengthen your bones and muscles</a:t>
            </a:r>
            <a:endParaRPr lang="en-US" sz="2000" dirty="0"/>
          </a:p>
          <a:p>
            <a:pPr lvl="1"/>
            <a:r>
              <a:rPr lang="en-US" sz="2000" dirty="0">
                <a:hlinkClick r:id="rId8"/>
              </a:rPr>
              <a:t>Improve your mental health and mood</a:t>
            </a:r>
            <a:endParaRPr lang="en-US" sz="2000" dirty="0"/>
          </a:p>
          <a:p>
            <a:pPr lvl="1"/>
            <a:r>
              <a:rPr lang="en-US" sz="2000" dirty="0">
                <a:hlinkClick r:id="rId9"/>
              </a:rPr>
              <a:t>Improve your ability to do daily activities and prevent falls, if you're an older adult</a:t>
            </a:r>
            <a:endParaRPr lang="en-US" sz="2000" dirty="0"/>
          </a:p>
          <a:p>
            <a:pPr lvl="1"/>
            <a:r>
              <a:rPr lang="en-US" sz="2000" dirty="0">
                <a:hlinkClick r:id="rId10"/>
              </a:rPr>
              <a:t>Increase your chances of living longer</a:t>
            </a:r>
            <a:endParaRPr lang="en-US" sz="2000" dirty="0"/>
          </a:p>
          <a:p>
            <a:pPr marL="0" indent="0">
              <a:buNone/>
            </a:pPr>
            <a:r>
              <a:rPr lang="en-US" sz="1400" dirty="0"/>
              <a:t>http://www.cdc.gov/physicalactivity/basics/pa-health/index.htm</a:t>
            </a:r>
            <a:endParaRPr lang="en-US" sz="1400" dirty="0" smtClean="0"/>
          </a:p>
          <a:p>
            <a:pPr marL="0" indent="0">
              <a:buNone/>
            </a:pPr>
            <a:endParaRPr lang="en-US" sz="1400" dirty="0"/>
          </a:p>
        </p:txBody>
      </p:sp>
    </p:spTree>
    <p:extLst>
      <p:ext uri="{BB962C8B-B14F-4D97-AF65-F5344CB8AC3E}">
        <p14:creationId xmlns:p14="http://schemas.microsoft.com/office/powerpoint/2010/main" val="1561682070"/>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u="sng" dirty="0" smtClean="0"/>
              <a:t>Physical Activity Promotion in the worksite</a:t>
            </a:r>
            <a:endParaRPr lang="en-US" dirty="0"/>
          </a:p>
        </p:txBody>
      </p:sp>
      <p:sp>
        <p:nvSpPr>
          <p:cNvPr id="3" name="Content Placeholder 2"/>
          <p:cNvSpPr>
            <a:spLocks noGrp="1"/>
          </p:cNvSpPr>
          <p:nvPr>
            <p:ph idx="1"/>
          </p:nvPr>
        </p:nvSpPr>
        <p:spPr>
          <a:xfrm>
            <a:off x="457200" y="1600200"/>
            <a:ext cx="8229600" cy="4572000"/>
          </a:xfrm>
        </p:spPr>
        <p:txBody>
          <a:bodyPr>
            <a:noAutofit/>
          </a:bodyPr>
          <a:lstStyle/>
          <a:p>
            <a:pPr marL="0" indent="0">
              <a:buNone/>
            </a:pPr>
            <a:r>
              <a:rPr lang="en-US" sz="2000" b="1" dirty="0"/>
              <a:t>The Benefits of Physical Activity</a:t>
            </a:r>
          </a:p>
          <a:p>
            <a:pPr marL="0" indent="0">
              <a:buNone/>
            </a:pPr>
            <a:r>
              <a:rPr lang="en-US" sz="2000" dirty="0"/>
              <a:t>Regular physical activity is one of the most important things you can do for your health. It can </a:t>
            </a:r>
            <a:r>
              <a:rPr lang="en-US" sz="2000" dirty="0" smtClean="0"/>
              <a:t>help:</a:t>
            </a:r>
          </a:p>
          <a:p>
            <a:pPr marL="0" indent="0" algn="ctr">
              <a:buNone/>
            </a:pPr>
            <a:r>
              <a:rPr lang="en-US" sz="6600" dirty="0" smtClean="0"/>
              <a:t>Others?</a:t>
            </a:r>
          </a:p>
          <a:p>
            <a:pPr marL="0" indent="0">
              <a:buNone/>
            </a:pPr>
            <a:endParaRPr lang="en-US" sz="1400" dirty="0"/>
          </a:p>
        </p:txBody>
      </p:sp>
    </p:spTree>
    <p:extLst>
      <p:ext uri="{BB962C8B-B14F-4D97-AF65-F5344CB8AC3E}">
        <p14:creationId xmlns:p14="http://schemas.microsoft.com/office/powerpoint/2010/main" val="445913903"/>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u="sng" dirty="0" smtClean="0"/>
              <a:t>Physical Activity Promotion in the worksite</a:t>
            </a:r>
            <a:endParaRPr lang="en-US" dirty="0"/>
          </a:p>
        </p:txBody>
      </p:sp>
      <p:sp>
        <p:nvSpPr>
          <p:cNvPr id="3" name="Content Placeholder 2"/>
          <p:cNvSpPr>
            <a:spLocks noGrp="1"/>
          </p:cNvSpPr>
          <p:nvPr>
            <p:ph idx="1"/>
          </p:nvPr>
        </p:nvSpPr>
        <p:spPr/>
        <p:txBody>
          <a:bodyPr>
            <a:normAutofit/>
          </a:bodyPr>
          <a:lstStyle/>
          <a:p>
            <a:pPr marL="0" indent="0">
              <a:buNone/>
            </a:pPr>
            <a:endParaRPr lang="en-US" dirty="0"/>
          </a:p>
          <a:p>
            <a:endParaRPr lang="en-US" dirty="0"/>
          </a:p>
          <a:p>
            <a:endParaRPr lang="en-US" dirty="0" smtClean="0"/>
          </a:p>
          <a:p>
            <a:pPr marL="0" indent="0">
              <a:buNone/>
            </a:pPr>
            <a:endParaRPr lang="en-US" sz="2200" dirty="0"/>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1" y="1709737"/>
            <a:ext cx="5882596" cy="43876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8730335"/>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u="sng" dirty="0" smtClean="0"/>
              <a:t>Physical Activity Promotion in the worksite</a:t>
            </a:r>
            <a:endParaRPr lang="en-US" dirty="0"/>
          </a:p>
        </p:txBody>
      </p:sp>
      <p:sp>
        <p:nvSpPr>
          <p:cNvPr id="3" name="Content Placeholder 2"/>
          <p:cNvSpPr>
            <a:spLocks noGrp="1"/>
          </p:cNvSpPr>
          <p:nvPr>
            <p:ph idx="1"/>
          </p:nvPr>
        </p:nvSpPr>
        <p:spPr>
          <a:xfrm>
            <a:off x="457200" y="1600200"/>
            <a:ext cx="8229600" cy="4572000"/>
          </a:xfrm>
        </p:spPr>
        <p:txBody>
          <a:bodyPr>
            <a:noAutofit/>
          </a:bodyPr>
          <a:lstStyle/>
          <a:p>
            <a:pPr marL="0" indent="0">
              <a:buNone/>
            </a:pPr>
            <a:r>
              <a:rPr lang="en-US" sz="3600" b="1" dirty="0" smtClean="0"/>
              <a:t>Getting started:</a:t>
            </a:r>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2400" y="1502000"/>
            <a:ext cx="3793930" cy="4889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17099647"/>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u="sng" dirty="0" smtClean="0"/>
              <a:t>Physical Activity Promotion in the worksite</a:t>
            </a:r>
            <a:endParaRPr lang="en-US" dirty="0"/>
          </a:p>
        </p:txBody>
      </p:sp>
      <p:sp>
        <p:nvSpPr>
          <p:cNvPr id="3" name="Content Placeholder 2"/>
          <p:cNvSpPr>
            <a:spLocks noGrp="1"/>
          </p:cNvSpPr>
          <p:nvPr>
            <p:ph idx="1"/>
          </p:nvPr>
        </p:nvSpPr>
        <p:spPr/>
        <p:txBody>
          <a:bodyPr>
            <a:normAutofit fontScale="25000" lnSpcReduction="20000"/>
          </a:bodyPr>
          <a:lstStyle/>
          <a:p>
            <a:pPr marL="0" indent="0" algn="ctr">
              <a:buNone/>
            </a:pPr>
            <a:r>
              <a:rPr lang="en-US" sz="5600" b="1" u="sng" dirty="0"/>
              <a:t>Resources for worksite physical activity promotion</a:t>
            </a:r>
            <a:endParaRPr lang="en-US" sz="5600" dirty="0"/>
          </a:p>
          <a:p>
            <a:pPr marL="0" indent="0">
              <a:buNone/>
            </a:pPr>
            <a:r>
              <a:rPr lang="en-US" sz="4000" dirty="0"/>
              <a:t> </a:t>
            </a:r>
          </a:p>
          <a:p>
            <a:pPr marL="0" indent="0">
              <a:buNone/>
            </a:pPr>
            <a:r>
              <a:rPr lang="en-US" sz="4000" u="sng" dirty="0">
                <a:hlinkClick r:id="rId3"/>
              </a:rPr>
              <a:t>CDC Worksite Health </a:t>
            </a:r>
            <a:r>
              <a:rPr lang="en-US" sz="4000" u="sng" dirty="0" err="1">
                <a:hlinkClick r:id="rId3"/>
              </a:rPr>
              <a:t>ScoreCard</a:t>
            </a:r>
            <a:endParaRPr lang="en-US" sz="4000" dirty="0"/>
          </a:p>
          <a:p>
            <a:pPr marL="0" indent="0">
              <a:buNone/>
            </a:pPr>
            <a:r>
              <a:rPr lang="en-US" sz="4000" dirty="0"/>
              <a:t>The CDC Worksite Health </a:t>
            </a:r>
            <a:r>
              <a:rPr lang="en-US" sz="4000" dirty="0" err="1"/>
              <a:t>ScoreCard</a:t>
            </a:r>
            <a:r>
              <a:rPr lang="en-US" sz="4000" dirty="0"/>
              <a:t> (HSC) is a FREE online tool designed to help employers assess and improve health promotion programs in their worksites. </a:t>
            </a:r>
          </a:p>
          <a:p>
            <a:pPr marL="0" indent="0">
              <a:buNone/>
            </a:pPr>
            <a:r>
              <a:rPr lang="en-US" sz="4000" u="sng" dirty="0">
                <a:hlinkClick r:id="rId4"/>
              </a:rPr>
              <a:t>Steps to Wellness: A Guide to implementing the 2008 Physical Activity Guidelines for Americans in the Workplace</a:t>
            </a:r>
            <a:r>
              <a:rPr lang="en-US" sz="4000" dirty="0"/>
              <a:t> </a:t>
            </a:r>
          </a:p>
          <a:p>
            <a:pPr marL="0" indent="0">
              <a:buNone/>
            </a:pPr>
            <a:r>
              <a:rPr lang="en-US" sz="4000" dirty="0"/>
              <a:t>Provides employers with easy and understandable steps on how to get employees moving. This tool kit includes ideas and suggestions on how employers can create a wellness culture in the workplace by introducing physical activity programs.</a:t>
            </a:r>
          </a:p>
          <a:p>
            <a:pPr marL="0" indent="0">
              <a:buNone/>
            </a:pPr>
            <a:r>
              <a:rPr lang="en-US" sz="4000" u="sng" dirty="0">
                <a:hlinkClick r:id="rId5"/>
              </a:rPr>
              <a:t>Walking Campaign Tools</a:t>
            </a:r>
            <a:r>
              <a:rPr lang="en-US" sz="4000" dirty="0"/>
              <a:t> </a:t>
            </a:r>
          </a:p>
          <a:p>
            <a:pPr marL="0" indent="0">
              <a:buNone/>
            </a:pPr>
            <a:r>
              <a:rPr lang="en-US" sz="4000" dirty="0"/>
              <a:t>Walking is an easy way to be active at work. This toolkit provides materials and messages for starting your own worksite 4- to8-week walking campaign.</a:t>
            </a:r>
          </a:p>
          <a:p>
            <a:pPr marL="0" indent="0">
              <a:buNone/>
            </a:pPr>
            <a:r>
              <a:rPr lang="en-US" sz="4000" u="sng" dirty="0">
                <a:hlinkClick r:id="rId6"/>
              </a:rPr>
              <a:t>Walkability Audit</a:t>
            </a:r>
            <a:endParaRPr lang="en-US" sz="4000" dirty="0"/>
          </a:p>
          <a:p>
            <a:pPr marL="0" indent="0">
              <a:buNone/>
            </a:pPr>
            <a:r>
              <a:rPr lang="en-US" sz="4000" dirty="0"/>
              <a:t>Use this walkability audit tool to determine how safe and attractive the walking environment is at your worksite.</a:t>
            </a:r>
          </a:p>
          <a:p>
            <a:pPr marL="0" indent="0">
              <a:buNone/>
            </a:pPr>
            <a:r>
              <a:rPr lang="en-US" sz="4000" u="sng" dirty="0" err="1">
                <a:hlinkClick r:id="rId7"/>
              </a:rPr>
              <a:t>StairWELL</a:t>
            </a:r>
            <a:endParaRPr lang="en-US" sz="4000" dirty="0"/>
          </a:p>
          <a:p>
            <a:pPr marL="0" indent="0">
              <a:buNone/>
            </a:pPr>
            <a:r>
              <a:rPr lang="en-US" sz="4000" dirty="0"/>
              <a:t>Find out steps you can take to encourage your employees to take the stairs and increase their physical activity while at work.</a:t>
            </a:r>
          </a:p>
          <a:p>
            <a:pPr marL="0" indent="0">
              <a:buNone/>
            </a:pPr>
            <a:r>
              <a:rPr lang="en-US" sz="4000" u="sng" dirty="0">
                <a:hlinkClick r:id="rId8"/>
              </a:rPr>
              <a:t>Discount Fitness Club Network</a:t>
            </a:r>
            <a:r>
              <a:rPr lang="en-US" sz="4000" dirty="0"/>
              <a:t> </a:t>
            </a:r>
            <a:br>
              <a:rPr lang="en-US" sz="4000" dirty="0"/>
            </a:br>
            <a:r>
              <a:rPr lang="en-US" sz="4000" dirty="0"/>
              <a:t>Discover how to increase your employees' access to places for physical activity outside of the workplace by identifying and establishing a relationship with a nationwide discount fitness club network.</a:t>
            </a:r>
          </a:p>
          <a:p>
            <a:pPr marL="0" indent="0">
              <a:buNone/>
            </a:pPr>
            <a:r>
              <a:rPr lang="en-US" sz="4000" u="sng" dirty="0">
                <a:hlinkClick r:id="rId9"/>
              </a:rPr>
              <a:t>Tips for Offering Healthier Options and Physical Activity at Workplace Meetings and Events</a:t>
            </a:r>
            <a:endParaRPr lang="en-US" sz="4000" dirty="0"/>
          </a:p>
          <a:p>
            <a:pPr marL="0" indent="0">
              <a:buNone/>
            </a:pPr>
            <a:r>
              <a:rPr lang="en-US" sz="4000" dirty="0"/>
              <a:t>This document includes tips and resources for increasing healthier food and beverage options at worksite meetings, parties, conferences, and events and for offering physical activity opportunities for employees throughout the work day.</a:t>
            </a:r>
          </a:p>
          <a:p>
            <a:pPr marL="0" indent="0">
              <a:buNone/>
            </a:pPr>
            <a:r>
              <a:rPr lang="en-US" sz="4000" u="sng" dirty="0">
                <a:hlinkClick r:id="rId10"/>
              </a:rPr>
              <a:t>The American Heart Association’s (AHA) Worksite Wellness Kit</a:t>
            </a:r>
            <a:r>
              <a:rPr lang="en-US" sz="4000" dirty="0">
                <a:hlinkClick r:id="rId10"/>
              </a:rPr>
              <a:t> </a:t>
            </a:r>
            <a:endParaRPr lang="en-US" sz="4000" dirty="0"/>
          </a:p>
          <a:p>
            <a:pPr marL="0" indent="0">
              <a:buNone/>
            </a:pPr>
            <a:r>
              <a:rPr lang="en-US" sz="4000" dirty="0"/>
              <a:t>This toolkit provides resources and messages to promote physical activity at worksites. </a:t>
            </a:r>
          </a:p>
          <a:p>
            <a:pPr marL="0" indent="0">
              <a:buNone/>
            </a:pPr>
            <a:r>
              <a:rPr lang="en-US" sz="4000" u="sng" dirty="0">
                <a:hlinkClick r:id="rId11"/>
              </a:rPr>
              <a:t>Active for Life (ACS)</a:t>
            </a:r>
            <a:endParaRPr lang="en-US" sz="4000" dirty="0"/>
          </a:p>
          <a:p>
            <a:pPr marL="0" indent="0">
              <a:buNone/>
            </a:pPr>
            <a:r>
              <a:rPr lang="en-US" sz="4000" dirty="0"/>
              <a:t>“Active for Life Online is a flexible program offered by the American Cancer Society that encourages employees to be more physically active on a regular basis.” </a:t>
            </a:r>
          </a:p>
          <a:p>
            <a:pPr marL="0" indent="0">
              <a:buNone/>
            </a:pPr>
            <a:r>
              <a:rPr lang="en-US" sz="4000" u="sng" dirty="0">
                <a:hlinkClick r:id="rId12"/>
              </a:rPr>
              <a:t>State of Alaska Chronic Disease Prevention and Health Promotion</a:t>
            </a:r>
            <a:r>
              <a:rPr lang="en-US" sz="4000" dirty="0"/>
              <a:t> (CDPHP)</a:t>
            </a:r>
          </a:p>
          <a:p>
            <a:pPr marL="0" indent="0">
              <a:buNone/>
            </a:pPr>
            <a:r>
              <a:rPr lang="en-US" sz="4000" dirty="0"/>
              <a:t>The CDPHP has content experts available to provide technical assistance with chronic disease prevention and control. We also have staff to help provide general assistance with worksite health promotion. </a:t>
            </a:r>
          </a:p>
          <a:p>
            <a:pPr marL="0" indent="0">
              <a:buNone/>
            </a:pPr>
            <a:r>
              <a:rPr lang="en-US" sz="4000" dirty="0"/>
              <a:t>Contact: </a:t>
            </a:r>
          </a:p>
          <a:p>
            <a:pPr marL="0" indent="0">
              <a:buNone/>
            </a:pPr>
            <a:r>
              <a:rPr lang="en-US" sz="4000" dirty="0"/>
              <a:t>Kelly Tschida, FNP, MBA</a:t>
            </a:r>
          </a:p>
          <a:p>
            <a:pPr marL="0" indent="0">
              <a:buNone/>
            </a:pPr>
            <a:r>
              <a:rPr lang="en-US" sz="4000" dirty="0"/>
              <a:t>Chronic Disease Programs Director </a:t>
            </a:r>
            <a:r>
              <a:rPr lang="en-US" sz="4000" u="sng" dirty="0">
                <a:hlinkClick r:id="rId13"/>
              </a:rPr>
              <a:t>Kelly.tschida@alaska.gov</a:t>
            </a:r>
            <a:r>
              <a:rPr lang="en-US" sz="4000" dirty="0"/>
              <a:t>, (907) 169-8037</a:t>
            </a:r>
          </a:p>
          <a:p>
            <a:pPr marL="0" indent="0">
              <a:buNone/>
            </a:pPr>
            <a:endParaRPr lang="en-US" dirty="0"/>
          </a:p>
          <a:p>
            <a:endParaRPr lang="en-US" dirty="0"/>
          </a:p>
          <a:p>
            <a:endParaRPr lang="en-US" dirty="0" smtClean="0"/>
          </a:p>
          <a:p>
            <a:pPr marL="0" indent="0">
              <a:buNone/>
            </a:pPr>
            <a:endParaRPr lang="en-US" sz="2200" dirty="0"/>
          </a:p>
        </p:txBody>
      </p:sp>
    </p:spTree>
    <p:extLst>
      <p:ext uri="{BB962C8B-B14F-4D97-AF65-F5344CB8AC3E}">
        <p14:creationId xmlns:p14="http://schemas.microsoft.com/office/powerpoint/2010/main" val="2492948717"/>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CDPHP_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DPHP">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143</TotalTime>
  <Words>171</Words>
  <Application>Microsoft Macintosh PowerPoint</Application>
  <PresentationFormat>On-screen Show (4:3)</PresentationFormat>
  <Paragraphs>53</Paragraphs>
  <Slides>5</Slides>
  <Notes>5</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CDPHP_2</vt:lpstr>
      <vt:lpstr>Physical Activity Promotion in the worksite</vt:lpstr>
      <vt:lpstr>Physical Activity Promotion in the worksite</vt:lpstr>
      <vt:lpstr>Physical Activity Promotion in the worksite</vt:lpstr>
      <vt:lpstr>Physical Activity Promotion in the worksite</vt:lpstr>
      <vt:lpstr>Physical Activity Promotion in the worksite</vt:lpstr>
    </vt:vector>
  </TitlesOfParts>
  <Company>State of Alaska - Health and Social Services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Tschida, Kelly J</dc:creator>
  <cp:lastModifiedBy>Andrei Chakine</cp:lastModifiedBy>
  <cp:revision>15</cp:revision>
  <cp:lastPrinted>2016-01-27T04:44:11Z</cp:lastPrinted>
  <dcterms:created xsi:type="dcterms:W3CDTF">2016-01-26T23:00:07Z</dcterms:created>
  <dcterms:modified xsi:type="dcterms:W3CDTF">2016-01-27T04:45:16Z</dcterms:modified>
</cp:coreProperties>
</file>