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26"/>
  </p:sldMasterIdLst>
  <p:notesMasterIdLst>
    <p:notesMasterId r:id="rId40"/>
  </p:notesMasterIdLst>
  <p:handoutMasterIdLst>
    <p:handoutMasterId r:id="rId41"/>
  </p:handoutMasterIdLst>
  <p:sldIdLst>
    <p:sldId id="256" r:id="rId27"/>
    <p:sldId id="299" r:id="rId28"/>
    <p:sldId id="302" r:id="rId29"/>
    <p:sldId id="304" r:id="rId30"/>
    <p:sldId id="305" r:id="rId31"/>
    <p:sldId id="294" r:id="rId32"/>
    <p:sldId id="293" r:id="rId33"/>
    <p:sldId id="288" r:id="rId34"/>
    <p:sldId id="297" r:id="rId35"/>
    <p:sldId id="277" r:id="rId36"/>
    <p:sldId id="296" r:id="rId37"/>
    <p:sldId id="298" r:id="rId38"/>
    <p:sldId id="303" r:id="rId3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511" autoAdjust="0"/>
  </p:normalViewPr>
  <p:slideViewPr>
    <p:cSldViewPr>
      <p:cViewPr>
        <p:scale>
          <a:sx n="82" d="100"/>
          <a:sy n="82" d="100"/>
        </p:scale>
        <p:origin x="-1864" y="-80"/>
      </p:cViewPr>
      <p:guideLst>
        <p:guide orient="horz" pos="2160"/>
        <p:guide pos="2880"/>
      </p:guideLst>
    </p:cSldViewPr>
  </p:slideViewPr>
  <p:notesTextViewPr>
    <p:cViewPr>
      <p:scale>
        <a:sx n="1" d="1"/>
        <a:sy n="1" d="1"/>
      </p:scale>
      <p:origin x="0" y="0"/>
    </p:cViewPr>
  </p:notesTextViewPr>
  <p:notesViewPr>
    <p:cSldViewPr>
      <p:cViewPr varScale="1">
        <p:scale>
          <a:sx n="89" d="100"/>
          <a:sy n="89" d="100"/>
        </p:scale>
        <p:origin x="-3078"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customXml" Target="../customXml/item20.xml"/><Relationship Id="rId21" Type="http://schemas.openxmlformats.org/officeDocument/2006/relationships/customXml" Target="../customXml/item21.xml"/><Relationship Id="rId22" Type="http://schemas.openxmlformats.org/officeDocument/2006/relationships/customXml" Target="../customXml/item22.xml"/><Relationship Id="rId23" Type="http://schemas.openxmlformats.org/officeDocument/2006/relationships/customXml" Target="../customXml/item23.xml"/><Relationship Id="rId24" Type="http://schemas.openxmlformats.org/officeDocument/2006/relationships/customXml" Target="../customXml/item24.xml"/><Relationship Id="rId25" Type="http://schemas.openxmlformats.org/officeDocument/2006/relationships/customXml" Target="../customXml/item25.xml"/><Relationship Id="rId26" Type="http://schemas.openxmlformats.org/officeDocument/2006/relationships/slideMaster" Target="slideMasters/slideMaster1.xml"/><Relationship Id="rId27" Type="http://schemas.openxmlformats.org/officeDocument/2006/relationships/slide" Target="slides/slide1.xml"/><Relationship Id="rId28" Type="http://schemas.openxmlformats.org/officeDocument/2006/relationships/slide" Target="slides/slide2.xml"/><Relationship Id="rId29" Type="http://schemas.openxmlformats.org/officeDocument/2006/relationships/slide" Target="slides/slide3.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customXml" Target="../customXml/item4.xml"/><Relationship Id="rId5" Type="http://schemas.openxmlformats.org/officeDocument/2006/relationships/customXml" Target="../customXml/item5.xml"/><Relationship Id="rId30" Type="http://schemas.openxmlformats.org/officeDocument/2006/relationships/slide" Target="slides/slide4.xml"/><Relationship Id="rId31" Type="http://schemas.openxmlformats.org/officeDocument/2006/relationships/slide" Target="slides/slide5.xml"/><Relationship Id="rId32" Type="http://schemas.openxmlformats.org/officeDocument/2006/relationships/slide" Target="slides/slide6.xml"/><Relationship Id="rId9" Type="http://schemas.openxmlformats.org/officeDocument/2006/relationships/customXml" Target="../customXml/item9.xml"/><Relationship Id="rId6" Type="http://schemas.openxmlformats.org/officeDocument/2006/relationships/customXml" Target="../customXml/item6.xml"/><Relationship Id="rId7" Type="http://schemas.openxmlformats.org/officeDocument/2006/relationships/customXml" Target="../customXml/item7.xml"/><Relationship Id="rId8" Type="http://schemas.openxmlformats.org/officeDocument/2006/relationships/customXml" Target="../customXml/item8.xml"/><Relationship Id="rId33" Type="http://schemas.openxmlformats.org/officeDocument/2006/relationships/slide" Target="slides/slide7.xml"/><Relationship Id="rId34" Type="http://schemas.openxmlformats.org/officeDocument/2006/relationships/slide" Target="slides/slide8.xml"/><Relationship Id="rId35" Type="http://schemas.openxmlformats.org/officeDocument/2006/relationships/slide" Target="slides/slide9.xml"/><Relationship Id="rId36" Type="http://schemas.openxmlformats.org/officeDocument/2006/relationships/slide" Target="slides/slide10.xml"/><Relationship Id="rId10" Type="http://schemas.openxmlformats.org/officeDocument/2006/relationships/customXml" Target="../customXml/item10.xml"/><Relationship Id="rId11" Type="http://schemas.openxmlformats.org/officeDocument/2006/relationships/customXml" Target="../customXml/item11.xml"/><Relationship Id="rId12" Type="http://schemas.openxmlformats.org/officeDocument/2006/relationships/customXml" Target="../customXml/item12.xml"/><Relationship Id="rId13" Type="http://schemas.openxmlformats.org/officeDocument/2006/relationships/customXml" Target="../customXml/item13.xml"/><Relationship Id="rId14" Type="http://schemas.openxmlformats.org/officeDocument/2006/relationships/customXml" Target="../customXml/item14.xml"/><Relationship Id="rId15" Type="http://schemas.openxmlformats.org/officeDocument/2006/relationships/customXml" Target="../customXml/item15.xml"/><Relationship Id="rId16" Type="http://schemas.openxmlformats.org/officeDocument/2006/relationships/customXml" Target="../customXml/item16.xml"/><Relationship Id="rId17" Type="http://schemas.openxmlformats.org/officeDocument/2006/relationships/customXml" Target="../customXml/item17.xml"/><Relationship Id="rId18" Type="http://schemas.openxmlformats.org/officeDocument/2006/relationships/customXml" Target="../customXml/item18.xml"/><Relationship Id="rId19" Type="http://schemas.openxmlformats.org/officeDocument/2006/relationships/customXml" Target="../customXml/item19.xml"/><Relationship Id="rId37" Type="http://schemas.openxmlformats.org/officeDocument/2006/relationships/slide" Target="slides/slide11.xml"/><Relationship Id="rId38" Type="http://schemas.openxmlformats.org/officeDocument/2006/relationships/slide" Target="slides/slide12.xml"/><Relationship Id="rId39" Type="http://schemas.openxmlformats.org/officeDocument/2006/relationships/slide" Target="slides/slide13.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United States</c:v>
                </c:pt>
              </c:strCache>
            </c:strRef>
          </c:tx>
          <c:invertIfNegative val="0"/>
          <c:cat>
            <c:numRef>
              <c:f>Sheet1!$A$2:$A$3</c:f>
              <c:numCache>
                <c:formatCode>General</c:formatCode>
                <c:ptCount val="2"/>
                <c:pt idx="0">
                  <c:v>1996.0</c:v>
                </c:pt>
                <c:pt idx="1">
                  <c:v>2014.0</c:v>
                </c:pt>
              </c:numCache>
            </c:numRef>
          </c:cat>
          <c:val>
            <c:numRef>
              <c:f>Sheet1!$B$2:$B$3</c:f>
              <c:numCache>
                <c:formatCode>0%</c:formatCode>
                <c:ptCount val="2"/>
                <c:pt idx="0">
                  <c:v>0.25</c:v>
                </c:pt>
                <c:pt idx="1">
                  <c:v>0.18</c:v>
                </c:pt>
              </c:numCache>
            </c:numRef>
          </c:val>
        </c:ser>
        <c:ser>
          <c:idx val="1"/>
          <c:order val="1"/>
          <c:tx>
            <c:strRef>
              <c:f>Sheet1!$C$1</c:f>
              <c:strCache>
                <c:ptCount val="1"/>
                <c:pt idx="0">
                  <c:v>Alaska</c:v>
                </c:pt>
              </c:strCache>
            </c:strRef>
          </c:tx>
          <c:invertIfNegative val="0"/>
          <c:cat>
            <c:numRef>
              <c:f>Sheet1!$A$2:$A$3</c:f>
              <c:numCache>
                <c:formatCode>General</c:formatCode>
                <c:ptCount val="2"/>
                <c:pt idx="0">
                  <c:v>1996.0</c:v>
                </c:pt>
                <c:pt idx="1">
                  <c:v>2014.0</c:v>
                </c:pt>
              </c:numCache>
            </c:numRef>
          </c:cat>
          <c:val>
            <c:numRef>
              <c:f>Sheet1!$C$2:$C$3</c:f>
              <c:numCache>
                <c:formatCode>0%</c:formatCode>
                <c:ptCount val="2"/>
                <c:pt idx="0">
                  <c:v>0.28</c:v>
                </c:pt>
                <c:pt idx="1">
                  <c:v>0.2</c:v>
                </c:pt>
              </c:numCache>
            </c:numRef>
          </c:val>
        </c:ser>
        <c:dLbls>
          <c:showLegendKey val="0"/>
          <c:showVal val="1"/>
          <c:showCatName val="0"/>
          <c:showSerName val="0"/>
          <c:showPercent val="0"/>
          <c:showBubbleSize val="0"/>
        </c:dLbls>
        <c:gapWidth val="150"/>
        <c:overlap val="-25"/>
        <c:axId val="2084721064"/>
        <c:axId val="2084724104"/>
      </c:barChart>
      <c:catAx>
        <c:axId val="2084721064"/>
        <c:scaling>
          <c:orientation val="minMax"/>
        </c:scaling>
        <c:delete val="0"/>
        <c:axPos val="b"/>
        <c:numFmt formatCode="General" sourceLinked="1"/>
        <c:majorTickMark val="none"/>
        <c:minorTickMark val="none"/>
        <c:tickLblPos val="nextTo"/>
        <c:crossAx val="2084724104"/>
        <c:crosses val="autoZero"/>
        <c:auto val="1"/>
        <c:lblAlgn val="ctr"/>
        <c:lblOffset val="100"/>
        <c:noMultiLvlLbl val="0"/>
      </c:catAx>
      <c:valAx>
        <c:axId val="2084724104"/>
        <c:scaling>
          <c:orientation val="minMax"/>
        </c:scaling>
        <c:delete val="1"/>
        <c:axPos val="l"/>
        <c:numFmt formatCode="0%" sourceLinked="1"/>
        <c:majorTickMark val="none"/>
        <c:minorTickMark val="none"/>
        <c:tickLblPos val="nextTo"/>
        <c:crossAx val="2084721064"/>
        <c:crosses val="autoZero"/>
        <c:crossBetween val="between"/>
      </c:valAx>
    </c:plotArea>
    <c:legend>
      <c:legendPos val="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Ever Used E-cigs</c:v>
                </c:pt>
              </c:strCache>
            </c:strRef>
          </c:tx>
          <c:invertIfNegative val="0"/>
          <c:cat>
            <c:strRef>
              <c:f>Sheet1!$A$2:$A$4</c:f>
              <c:strCache>
                <c:ptCount val="3"/>
                <c:pt idx="0">
                  <c:v>Total</c:v>
                </c:pt>
                <c:pt idx="1">
                  <c:v>Boys</c:v>
                </c:pt>
                <c:pt idx="2">
                  <c:v>Girls</c:v>
                </c:pt>
              </c:strCache>
            </c:strRef>
          </c:cat>
          <c:val>
            <c:numRef>
              <c:f>Sheet1!$B$2:$B$4</c:f>
              <c:numCache>
                <c:formatCode>General</c:formatCode>
                <c:ptCount val="3"/>
                <c:pt idx="0">
                  <c:v>36.1</c:v>
                </c:pt>
                <c:pt idx="1">
                  <c:v>39.7</c:v>
                </c:pt>
                <c:pt idx="2">
                  <c:v>31.9</c:v>
                </c:pt>
              </c:numCache>
            </c:numRef>
          </c:val>
        </c:ser>
        <c:ser>
          <c:idx val="1"/>
          <c:order val="1"/>
          <c:tx>
            <c:strRef>
              <c:f>Sheet1!$C$1</c:f>
              <c:strCache>
                <c:ptCount val="1"/>
                <c:pt idx="0">
                  <c:v>Currently Use E-cigs</c:v>
                </c:pt>
              </c:strCache>
            </c:strRef>
          </c:tx>
          <c:invertIfNegative val="0"/>
          <c:cat>
            <c:strRef>
              <c:f>Sheet1!$A$2:$A$4</c:f>
              <c:strCache>
                <c:ptCount val="3"/>
                <c:pt idx="0">
                  <c:v>Total</c:v>
                </c:pt>
                <c:pt idx="1">
                  <c:v>Boys</c:v>
                </c:pt>
                <c:pt idx="2">
                  <c:v>Girls</c:v>
                </c:pt>
              </c:strCache>
            </c:strRef>
          </c:cat>
          <c:val>
            <c:numRef>
              <c:f>Sheet1!$C$2:$C$4</c:f>
              <c:numCache>
                <c:formatCode>General</c:formatCode>
                <c:ptCount val="3"/>
                <c:pt idx="0">
                  <c:v>17.7</c:v>
                </c:pt>
                <c:pt idx="1">
                  <c:v>20.1</c:v>
                </c:pt>
                <c:pt idx="2">
                  <c:v>15.0</c:v>
                </c:pt>
              </c:numCache>
            </c:numRef>
          </c:val>
        </c:ser>
        <c:ser>
          <c:idx val="2"/>
          <c:order val="2"/>
          <c:tx>
            <c:strRef>
              <c:f>Sheet1!$D$1</c:f>
              <c:strCache>
                <c:ptCount val="1"/>
                <c:pt idx="0">
                  <c:v>Currently Smoke</c:v>
                </c:pt>
              </c:strCache>
            </c:strRef>
          </c:tx>
          <c:invertIfNegative val="0"/>
          <c:cat>
            <c:strRef>
              <c:f>Sheet1!$A$2:$A$4</c:f>
              <c:strCache>
                <c:ptCount val="3"/>
                <c:pt idx="0">
                  <c:v>Total</c:v>
                </c:pt>
                <c:pt idx="1">
                  <c:v>Boys</c:v>
                </c:pt>
                <c:pt idx="2">
                  <c:v>Girls</c:v>
                </c:pt>
              </c:strCache>
            </c:strRef>
          </c:cat>
          <c:val>
            <c:numRef>
              <c:f>Sheet1!$D$2:$D$4</c:f>
              <c:numCache>
                <c:formatCode>General</c:formatCode>
                <c:ptCount val="3"/>
                <c:pt idx="0">
                  <c:v>11.0</c:v>
                </c:pt>
                <c:pt idx="1">
                  <c:v>13.3</c:v>
                </c:pt>
                <c:pt idx="2">
                  <c:v>8.4</c:v>
                </c:pt>
              </c:numCache>
            </c:numRef>
          </c:val>
        </c:ser>
        <c:ser>
          <c:idx val="3"/>
          <c:order val="3"/>
          <c:tx>
            <c:strRef>
              <c:f>Sheet1!$E$1</c:f>
              <c:strCache>
                <c:ptCount val="1"/>
                <c:pt idx="0">
                  <c:v>Currently Use Any Tobacco Products</c:v>
                </c:pt>
              </c:strCache>
            </c:strRef>
          </c:tx>
          <c:invertIfNegative val="0"/>
          <c:cat>
            <c:strRef>
              <c:f>Sheet1!$A$2:$A$4</c:f>
              <c:strCache>
                <c:ptCount val="3"/>
                <c:pt idx="0">
                  <c:v>Total</c:v>
                </c:pt>
                <c:pt idx="1">
                  <c:v>Boys</c:v>
                </c:pt>
                <c:pt idx="2">
                  <c:v>Girls</c:v>
                </c:pt>
              </c:strCache>
            </c:strRef>
          </c:cat>
          <c:val>
            <c:numRef>
              <c:f>Sheet1!$E$2:$E$4</c:f>
              <c:numCache>
                <c:formatCode>General</c:formatCode>
                <c:ptCount val="3"/>
                <c:pt idx="0">
                  <c:v>30.9</c:v>
                </c:pt>
                <c:pt idx="1">
                  <c:v>35.9</c:v>
                </c:pt>
                <c:pt idx="2">
                  <c:v>25.1</c:v>
                </c:pt>
              </c:numCache>
            </c:numRef>
          </c:val>
        </c:ser>
        <c:dLbls>
          <c:showLegendKey val="0"/>
          <c:showVal val="0"/>
          <c:showCatName val="0"/>
          <c:showSerName val="0"/>
          <c:showPercent val="0"/>
          <c:showBubbleSize val="0"/>
        </c:dLbls>
        <c:gapWidth val="150"/>
        <c:axId val="2088637192"/>
        <c:axId val="2087891272"/>
      </c:barChart>
      <c:catAx>
        <c:axId val="2088637192"/>
        <c:scaling>
          <c:orientation val="minMax"/>
        </c:scaling>
        <c:delete val="0"/>
        <c:axPos val="b"/>
        <c:majorTickMark val="out"/>
        <c:minorTickMark val="none"/>
        <c:tickLblPos val="nextTo"/>
        <c:crossAx val="2087891272"/>
        <c:crosses val="autoZero"/>
        <c:auto val="1"/>
        <c:lblAlgn val="ctr"/>
        <c:lblOffset val="100"/>
        <c:noMultiLvlLbl val="0"/>
      </c:catAx>
      <c:valAx>
        <c:axId val="2087891272"/>
        <c:scaling>
          <c:orientation val="minMax"/>
        </c:scaling>
        <c:delete val="0"/>
        <c:axPos val="l"/>
        <c:majorGridlines/>
        <c:numFmt formatCode="General" sourceLinked="1"/>
        <c:majorTickMark val="out"/>
        <c:minorTickMark val="none"/>
        <c:tickLblPos val="nextTo"/>
        <c:crossAx val="2088637192"/>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4B77B5B-0638-45E6-854E-F759DB716E89}" type="datetimeFigureOut">
              <a:rPr lang="en-US" smtClean="0"/>
              <a:t>1/26/16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4497427-CA56-4222-B337-00B6433CA31E}" type="slidenum">
              <a:rPr lang="en-US" smtClean="0"/>
              <a:t>‹#›</a:t>
            </a:fld>
            <a:endParaRPr lang="en-US"/>
          </a:p>
        </p:txBody>
      </p:sp>
    </p:spTree>
    <p:extLst>
      <p:ext uri="{BB962C8B-B14F-4D97-AF65-F5344CB8AC3E}">
        <p14:creationId xmlns:p14="http://schemas.microsoft.com/office/powerpoint/2010/main" val="535233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9210580-8C44-4E56-B604-F7C0C48269FC}" type="datetimeFigureOut">
              <a:rPr lang="en-US" smtClean="0"/>
              <a:t>1/26/16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FE26D6C-1823-4A04-AB32-E9604C61A953}" type="slidenum">
              <a:rPr lang="en-US" smtClean="0"/>
              <a:t>‹#›</a:t>
            </a:fld>
            <a:endParaRPr lang="en-US"/>
          </a:p>
        </p:txBody>
      </p:sp>
    </p:spTree>
    <p:extLst>
      <p:ext uri="{BB962C8B-B14F-4D97-AF65-F5344CB8AC3E}">
        <p14:creationId xmlns:p14="http://schemas.microsoft.com/office/powerpoint/2010/main" val="412976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E26D6C-1823-4A04-AB32-E9604C61A953}" type="slidenum">
              <a:rPr lang="en-US" smtClean="0"/>
              <a:t>1</a:t>
            </a:fld>
            <a:endParaRPr lang="en-US"/>
          </a:p>
        </p:txBody>
      </p:sp>
    </p:spTree>
    <p:extLst>
      <p:ext uri="{BB962C8B-B14F-4D97-AF65-F5344CB8AC3E}">
        <p14:creationId xmlns:p14="http://schemas.microsoft.com/office/powerpoint/2010/main" val="2088368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E26D6C-1823-4A04-AB32-E9604C61A953}" type="slidenum">
              <a:rPr lang="en-US" smtClean="0"/>
              <a:t>2</a:t>
            </a:fld>
            <a:endParaRPr lang="en-US"/>
          </a:p>
        </p:txBody>
      </p:sp>
    </p:spTree>
    <p:extLst>
      <p:ext uri="{BB962C8B-B14F-4D97-AF65-F5344CB8AC3E}">
        <p14:creationId xmlns:p14="http://schemas.microsoft.com/office/powerpoint/2010/main" val="4258652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Declines</a:t>
            </a:r>
            <a:r>
              <a:rPr lang="en-US" baseline="0" dirty="0" smtClean="0"/>
              <a:t> in tobacco use are attributable to the change in social norms due to community wide smoke free ordinances which reduce exposure to visibility of people engaging in smoking and also the exposure to SHS. Also, public and private smoke and tobacco free workplace policies which reduce exposure and can also go a step further in protecting workers and the community. For example, here in Anchorage there is a community </a:t>
            </a:r>
            <a:r>
              <a:rPr lang="en-US" baseline="0" dirty="0" err="1" smtClean="0"/>
              <a:t>smokefree</a:t>
            </a:r>
            <a:r>
              <a:rPr lang="en-US" baseline="0" dirty="0" smtClean="0"/>
              <a:t> workplaces law, but it currently does not include electronic cigarettes. If you wanted to protect your employees and work towards reducing social norms around electronic cigarette use you could implement an individual workplace policy that includes electronic cigarettes.</a:t>
            </a:r>
          </a:p>
          <a:p>
            <a:endParaRPr lang="en-US" baseline="0" dirty="0" smtClean="0"/>
          </a:p>
          <a:p>
            <a:r>
              <a:rPr lang="en-US" baseline="0" dirty="0" smtClean="0"/>
              <a:t>Increase the price of tobacco has also contributed to the declines in tobacco use, especially among youth and young adults who are very sensitive to price.</a:t>
            </a:r>
          </a:p>
          <a:p>
            <a:endParaRPr lang="en-US" baseline="0" dirty="0" smtClean="0"/>
          </a:p>
          <a:p>
            <a:r>
              <a:rPr lang="en-US" baseline="0" dirty="0" err="1" smtClean="0"/>
              <a:t>Countermarketing</a:t>
            </a:r>
            <a:r>
              <a:rPr lang="en-US" baseline="0" dirty="0" smtClean="0"/>
              <a:t> efforts, such as those the state creates showing the harms of SHS and also the benefits of quitting tobacco are also a very effective strategy in reducing tobacco use prevalence.</a:t>
            </a:r>
          </a:p>
        </p:txBody>
      </p:sp>
      <p:sp>
        <p:nvSpPr>
          <p:cNvPr id="4" name="Slide Number Placeholder 3"/>
          <p:cNvSpPr>
            <a:spLocks noGrp="1"/>
          </p:cNvSpPr>
          <p:nvPr>
            <p:ph type="sldNum" sz="quarter" idx="10"/>
          </p:nvPr>
        </p:nvSpPr>
        <p:spPr/>
        <p:txBody>
          <a:bodyPr/>
          <a:lstStyle/>
          <a:p>
            <a:fld id="{8FE26D6C-1823-4A04-AB32-E9604C61A953}" type="slidenum">
              <a:rPr lang="en-US" smtClean="0"/>
              <a:t>3</a:t>
            </a:fld>
            <a:endParaRPr lang="en-US"/>
          </a:p>
        </p:txBody>
      </p:sp>
    </p:spTree>
    <p:extLst>
      <p:ext uri="{BB962C8B-B14F-4D97-AF65-F5344CB8AC3E}">
        <p14:creationId xmlns:p14="http://schemas.microsoft.com/office/powerpoint/2010/main" val="960458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Despite these great declines: There are disparities.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graph above shows that adult smoking is significantly higher among non-Native adults of low SES (38.4%) and among Alaska Native adults (42.3%), than their counterparts. </a:t>
            </a:r>
          </a:p>
          <a:p>
            <a:pPr lvl="0"/>
            <a:r>
              <a:rPr lang="en-US" sz="1200" kern="1200" dirty="0" smtClean="0">
                <a:solidFill>
                  <a:schemeClr val="tx1"/>
                </a:solidFill>
                <a:effectLst/>
                <a:latin typeface="+mn-lt"/>
                <a:ea typeface="+mn-ea"/>
                <a:cs typeface="+mn-cs"/>
              </a:rPr>
              <a:t>About 2 in 5 Alaska Native adults currently smoke, compared to 1 in 5 non-Native adults.</a:t>
            </a:r>
          </a:p>
          <a:p>
            <a:pPr lvl="0"/>
            <a:r>
              <a:rPr lang="en-US" sz="1200" kern="1200" dirty="0" smtClean="0">
                <a:solidFill>
                  <a:schemeClr val="tx1"/>
                </a:solidFill>
                <a:effectLst/>
                <a:latin typeface="+mn-lt"/>
                <a:ea typeface="+mn-ea"/>
                <a:cs typeface="+mn-cs"/>
              </a:rPr>
              <a:t>Among non-Native adults age 25 to 64, those of low SES are nearly three times as likely as those of higher SES to be smokers. </a:t>
            </a:r>
          </a:p>
          <a:p>
            <a:pPr lvl="0"/>
            <a:r>
              <a:rPr lang="en-US" sz="1200" kern="1200" dirty="0" smtClean="0">
                <a:solidFill>
                  <a:schemeClr val="tx1"/>
                </a:solidFill>
                <a:effectLst/>
                <a:latin typeface="+mn-lt"/>
                <a:ea typeface="+mn-ea"/>
                <a:cs typeface="+mn-cs"/>
              </a:rPr>
              <a:t>Younger adults remain a priority group for tobacco prevention efforts. In 2013, approximately 1 in 4 young adults age 18 to 29 (25.8%) as well as 1 in 4 adults aged 30 to 54 (24.5%) reported current smoking. This proportion remains significantly higher than the smoking prevalence for adults age 55 and older. </a:t>
            </a:r>
          </a:p>
          <a:p>
            <a:pPr lvl="0"/>
            <a:r>
              <a:rPr lang="en-US" sz="1200" kern="1200" dirty="0" smtClean="0">
                <a:solidFill>
                  <a:schemeClr val="tx1"/>
                </a:solidFill>
                <a:effectLst/>
                <a:latin typeface="+mn-lt"/>
                <a:ea typeface="+mn-ea"/>
                <a:cs typeface="+mn-cs"/>
              </a:rPr>
              <a:t>More than half of adults who were current smokers in 2013 (56.9%) reported that they had started smoking before they were 18 years old. </a:t>
            </a:r>
          </a:p>
          <a:p>
            <a:pPr lvl="0"/>
            <a:r>
              <a:rPr lang="en-US" sz="1200" kern="1200" dirty="0" smtClean="0">
                <a:solidFill>
                  <a:schemeClr val="tx1"/>
                </a:solidFill>
                <a:effectLst/>
                <a:latin typeface="+mn-lt"/>
                <a:ea typeface="+mn-ea"/>
                <a:cs typeface="+mn-cs"/>
              </a:rPr>
              <a:t>Among non-Native current smokers, adults of low SES were significantly more likely than those of higher SES to have started smoking before age 18 (69.3% versus 50.9%).</a:t>
            </a:r>
          </a:p>
          <a:p>
            <a:endParaRPr lang="en-US" dirty="0"/>
          </a:p>
        </p:txBody>
      </p:sp>
      <p:sp>
        <p:nvSpPr>
          <p:cNvPr id="4" name="Slide Number Placeholder 3"/>
          <p:cNvSpPr>
            <a:spLocks noGrp="1"/>
          </p:cNvSpPr>
          <p:nvPr>
            <p:ph type="sldNum" sz="quarter" idx="10"/>
          </p:nvPr>
        </p:nvSpPr>
        <p:spPr/>
        <p:txBody>
          <a:bodyPr/>
          <a:lstStyle/>
          <a:p>
            <a:fld id="{8FE26D6C-1823-4A04-AB32-E9604C61A953}" type="slidenum">
              <a:rPr lang="en-US" smtClean="0"/>
              <a:t>4</a:t>
            </a:fld>
            <a:endParaRPr lang="en-US"/>
          </a:p>
        </p:txBody>
      </p:sp>
    </p:spTree>
    <p:extLst>
      <p:ext uri="{BB962C8B-B14F-4D97-AF65-F5344CB8AC3E}">
        <p14:creationId xmlns:p14="http://schemas.microsoft.com/office/powerpoint/2010/main" val="3432322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our new challenge are electronic cigarettes, which are slowly enticing our youth and addicting a new generation to nicotine. </a:t>
            </a:r>
          </a:p>
          <a:p>
            <a:endParaRPr lang="en-US" baseline="0" dirty="0" smtClean="0"/>
          </a:p>
          <a:p>
            <a:r>
              <a:rPr lang="en-US" dirty="0" smtClean="0"/>
              <a:t>36% of teens have ever tried e-cigarettes </a:t>
            </a:r>
          </a:p>
          <a:p>
            <a:r>
              <a:rPr lang="en-US" dirty="0" smtClean="0"/>
              <a:t>18% of Alaska high school students reported current use compared to 11% of AK teens who smoke cigarettes</a:t>
            </a:r>
          </a:p>
          <a:p>
            <a:pPr lvl="1"/>
            <a:r>
              <a:rPr lang="en-US" dirty="0" smtClean="0"/>
              <a:t>Boys use more than girls (20% compared to 15%)</a:t>
            </a:r>
          </a:p>
          <a:p>
            <a:pPr lvl="1"/>
            <a:r>
              <a:rPr lang="en-US" dirty="0" smtClean="0"/>
              <a:t>Hispanic youth use: 33.7%</a:t>
            </a:r>
          </a:p>
          <a:p>
            <a:r>
              <a:rPr lang="en-US" dirty="0" smtClean="0"/>
              <a:t>1 in 4 high school girls and more than 1 in 3 high school boys are using some form of nicotine</a:t>
            </a:r>
          </a:p>
          <a:p>
            <a:endParaRPr lang="en-US" dirty="0"/>
          </a:p>
        </p:txBody>
      </p:sp>
      <p:sp>
        <p:nvSpPr>
          <p:cNvPr id="4" name="Slide Number Placeholder 3"/>
          <p:cNvSpPr>
            <a:spLocks noGrp="1"/>
          </p:cNvSpPr>
          <p:nvPr>
            <p:ph type="sldNum" sz="quarter" idx="10"/>
          </p:nvPr>
        </p:nvSpPr>
        <p:spPr/>
        <p:txBody>
          <a:bodyPr/>
          <a:lstStyle/>
          <a:p>
            <a:fld id="{8FE26D6C-1823-4A04-AB32-E9604C61A953}" type="slidenum">
              <a:rPr lang="en-US" smtClean="0"/>
              <a:t>5</a:t>
            </a:fld>
            <a:endParaRPr lang="en-US"/>
          </a:p>
        </p:txBody>
      </p:sp>
    </p:spTree>
    <p:extLst>
      <p:ext uri="{BB962C8B-B14F-4D97-AF65-F5344CB8AC3E}">
        <p14:creationId xmlns:p14="http://schemas.microsoft.com/office/powerpoint/2010/main" val="2699441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this deadly addiction cost ALL Alaskans.</a:t>
            </a:r>
          </a:p>
          <a:p>
            <a:endParaRPr lang="en-US" baseline="0" dirty="0" smtClean="0"/>
          </a:p>
          <a:p>
            <a:r>
              <a:rPr lang="en-US" dirty="0" smtClean="0"/>
              <a:t>In Alaska, the annual direct medical</a:t>
            </a:r>
            <a:r>
              <a:rPr lang="en-US" baseline="0" dirty="0" smtClean="0"/>
              <a:t> cost for tobacco use is $370 million dollars. The annual cost of lost productivity due to tobacco related deaths are $231 million. That amounts to a whopping 601 million annually. Which are actually underestimates since they do not include lost productivity from tobacco related and illnesses due to secondhand smoke exposure related illnesses and deaths.</a:t>
            </a:r>
          </a:p>
          <a:p>
            <a:endParaRPr lang="en-US" dirty="0" smtClean="0"/>
          </a:p>
        </p:txBody>
      </p:sp>
      <p:sp>
        <p:nvSpPr>
          <p:cNvPr id="4" name="Slide Number Placeholder 3"/>
          <p:cNvSpPr>
            <a:spLocks noGrp="1"/>
          </p:cNvSpPr>
          <p:nvPr>
            <p:ph type="sldNum" sz="quarter" idx="10"/>
          </p:nvPr>
        </p:nvSpPr>
        <p:spPr/>
        <p:txBody>
          <a:bodyPr/>
          <a:lstStyle/>
          <a:p>
            <a:fld id="{8FE26D6C-1823-4A04-AB32-E9604C61A953}" type="slidenum">
              <a:rPr lang="en-US" smtClean="0"/>
              <a:t>6</a:t>
            </a:fld>
            <a:endParaRPr lang="en-US"/>
          </a:p>
        </p:txBody>
      </p:sp>
    </p:spTree>
    <p:extLst>
      <p:ext uri="{BB962C8B-B14F-4D97-AF65-F5344CB8AC3E}">
        <p14:creationId xmlns:p14="http://schemas.microsoft.com/office/powerpoint/2010/main" val="2152653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$3,383 a year. That’s how much you pocket as a company for every employee who kicks the habit. Or how much you lose in higher health care costs, lost workdays, and time off for smoke breaks if your employees don’t quit. </a:t>
            </a:r>
          </a:p>
          <a:p>
            <a:endParaRPr lang="en-US" dirty="0" smtClean="0"/>
          </a:p>
          <a:p>
            <a:r>
              <a:rPr lang="en-US" dirty="0" smtClean="0"/>
              <a:t>Smoking costs a business an estimated $1,760 in lost productivity per smoker per year. In addition, each smoker incurs an estimated $1,623 in smoking-attributable annual medical expenditures. Factors in estimating these costs include:</a:t>
            </a:r>
          </a:p>
          <a:p>
            <a:r>
              <a:rPr lang="en-US" dirty="0" smtClean="0"/>
              <a:t>• Increased absenteeism (six days/year for smokers vs. four days/year for nonsmokers) </a:t>
            </a:r>
          </a:p>
          <a:p>
            <a:r>
              <a:rPr lang="en-US" dirty="0" smtClean="0"/>
              <a:t>• Work time spent on smoking breaks (18 – 22 days/year) </a:t>
            </a:r>
          </a:p>
          <a:p>
            <a:r>
              <a:rPr lang="en-US" dirty="0" smtClean="0"/>
              <a:t>• Higher life insurance premium costs </a:t>
            </a:r>
          </a:p>
          <a:p>
            <a:r>
              <a:rPr lang="en-US" dirty="0" smtClean="0"/>
              <a:t>• Greater risk of occupational injuries </a:t>
            </a:r>
          </a:p>
          <a:p>
            <a:r>
              <a:rPr lang="en-US" dirty="0" smtClean="0"/>
              <a:t>• Costlier disability payments </a:t>
            </a:r>
          </a:p>
          <a:p>
            <a:r>
              <a:rPr lang="en-US" dirty="0" smtClean="0"/>
              <a:t>• More disciplinary actions</a:t>
            </a:r>
          </a:p>
          <a:p>
            <a:endParaRPr lang="en-US" dirty="0" smtClean="0"/>
          </a:p>
          <a:p>
            <a:r>
              <a:rPr lang="en-US" dirty="0" smtClean="0"/>
              <a:t>This amount was taken from the CDC Centers for Disease Control and Prevention Annual Smoking-Attributable Mortality, Years of Potential Life Lost, and Economic Costs. United States 1995-1999. MMWR 2002; 51: 300- 30</a:t>
            </a:r>
          </a:p>
        </p:txBody>
      </p:sp>
      <p:sp>
        <p:nvSpPr>
          <p:cNvPr id="4" name="Slide Number Placeholder 3"/>
          <p:cNvSpPr>
            <a:spLocks noGrp="1"/>
          </p:cNvSpPr>
          <p:nvPr>
            <p:ph type="sldNum" sz="quarter" idx="10"/>
          </p:nvPr>
        </p:nvSpPr>
        <p:spPr/>
        <p:txBody>
          <a:bodyPr/>
          <a:lstStyle/>
          <a:p>
            <a:fld id="{8FE26D6C-1823-4A04-AB32-E9604C61A953}" type="slidenum">
              <a:rPr lang="en-US" smtClean="0"/>
              <a:t>7</a:t>
            </a:fld>
            <a:endParaRPr lang="en-US"/>
          </a:p>
        </p:txBody>
      </p:sp>
    </p:spTree>
    <p:extLst>
      <p:ext uri="{BB962C8B-B14F-4D97-AF65-F5344CB8AC3E}">
        <p14:creationId xmlns:p14="http://schemas.microsoft.com/office/powerpoint/2010/main" val="2152653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000000"/>
                </a:solidFill>
                <a:effectLst>
                  <a:outerShdw blurRad="38100" dist="38100" dir="2700000" algn="tl">
                    <a:srgbClr val="FFFFFF"/>
                  </a:outerShdw>
                </a:effectLst>
                <a:latin typeface="Gill Sans"/>
                <a:cs typeface="Gill Sans"/>
              </a:rPr>
              <a:t>In order to prevent tobacco use, we must change our communities and our</a:t>
            </a:r>
            <a:r>
              <a:rPr lang="en-US" sz="1200" baseline="0" dirty="0" smtClean="0">
                <a:solidFill>
                  <a:srgbClr val="000000"/>
                </a:solidFill>
                <a:effectLst>
                  <a:outerShdw blurRad="38100" dist="38100" dir="2700000" algn="tl">
                    <a:srgbClr val="FFFFFF"/>
                  </a:outerShdw>
                </a:effectLst>
                <a:latin typeface="Gill Sans"/>
                <a:cs typeface="Gill Sans"/>
              </a:rPr>
              <a:t> built environments</a:t>
            </a:r>
            <a:r>
              <a:rPr lang="en-US" sz="1200" dirty="0" smtClean="0">
                <a:solidFill>
                  <a:srgbClr val="000000"/>
                </a:solidFill>
                <a:effectLst>
                  <a:outerShdw blurRad="38100" dist="38100" dir="2700000" algn="tl">
                    <a:srgbClr val="FFFFFF"/>
                  </a:outerShdw>
                </a:effectLst>
                <a:latin typeface="Gill Sans"/>
                <a:cs typeface="Gill Sans"/>
              </a:rPr>
              <a:t>; asking individuals to change their behavior while they still live, work and play in communities that support tobacco use is not fair and it won't work.</a:t>
            </a:r>
            <a:endParaRPr lang="en-US" sz="1200" dirty="0" smtClean="0">
              <a:latin typeface="Gill Sans"/>
              <a:cs typeface="Gill San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rgbClr val="000000"/>
              </a:solidFill>
              <a:effectLst>
                <a:outerShdw blurRad="38100" dist="38100" dir="2700000" algn="tl">
                  <a:srgbClr val="FFFFFF"/>
                </a:outerShdw>
              </a:effectLst>
              <a:latin typeface="Gill Sans"/>
              <a:cs typeface="Gill San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rgbClr val="000000"/>
              </a:solidFill>
              <a:effectLst>
                <a:outerShdw blurRad="38100" dist="38100" dir="2700000" algn="tl">
                  <a:srgbClr val="FFFFFF"/>
                </a:outerShdw>
              </a:effectLst>
              <a:latin typeface="Gill Sans"/>
              <a:cs typeface="Gill San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Businesses pay an average of $2,189 in workers’ compensation costs for smokers, compared with $176 for nonsmokers.1 • Smoking costs employers an estimated $3,383 per smoker per year, comprised of $1,623 in direct medical expenditures and $1,768 in lost productivity.2 • The National Fire Protection Association found that in 1998, smoking materials caused 8,700 fires in nonresidential structures, resulting in direct property damage of $60.5 million.3 • Fire insurance is commonly reduced 25% to 30% in smoke-free businesses.4</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rgbClr val="000000"/>
              </a:solidFill>
              <a:effectLst>
                <a:outerShdw blurRad="38100" dist="38100" dir="2700000" algn="tl">
                  <a:srgbClr val="FFFFFF"/>
                </a:outerShdw>
              </a:effectLst>
              <a:latin typeface="Gill Sans"/>
              <a:cs typeface="Gill San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Having a smoke-free workplace reduces the risk of lawsuits being filed by employees who become ill from breathing secondhand smoke. • Disability claims based on secondhand smoke exposure are eliminated. A smoke-free workplace prevents violation of the Americans with Disabilities Act which can occur when people with respiratory problems have limited access or cannot patronize or work in your business due to tobacco smoke pollution.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rgbClr val="000000"/>
              </a:solidFill>
              <a:effectLst>
                <a:outerShdw blurRad="38100" dist="38100" dir="2700000" algn="tl">
                  <a:srgbClr val="FFFFFF"/>
                </a:outerShdw>
              </a:effectLst>
              <a:latin typeface="Gill Sans"/>
              <a:cs typeface="Gill San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Smokers, on average, miss more days of work per year due to sickness compared to nonsmokers. </a:t>
            </a:r>
            <a:r>
              <a:rPr lang="en-US" dirty="0" err="1" smtClean="0"/>
              <a:t>Halpen</a:t>
            </a:r>
            <a:r>
              <a:rPr lang="en-US" dirty="0" smtClean="0"/>
              <a:t>, M.T.; </a:t>
            </a:r>
            <a:r>
              <a:rPr lang="en-US" dirty="0" err="1" smtClean="0"/>
              <a:t>Shikiar</a:t>
            </a:r>
            <a:r>
              <a:rPr lang="en-US" dirty="0" smtClean="0"/>
              <a:t>, R; </a:t>
            </a:r>
            <a:r>
              <a:rPr lang="en-US" dirty="0" err="1" smtClean="0"/>
              <a:t>Rentz</a:t>
            </a:r>
            <a:r>
              <a:rPr lang="en-US" dirty="0" smtClean="0"/>
              <a:t>, A.M. Khan, Z.M., Impact of Smoking Status on Workplace Absenteeism and Productivity, Tobacco Control 10(3): 233-238, September 2001.</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Employees who take four 10-minute breaks a day to smoke actually work about three weeks less per year than workers who don’t take smoking breaks. • A tobacco-free workplace is more attractive to employees, since 87% of Alaskans</a:t>
            </a:r>
            <a:r>
              <a:rPr lang="en-US" baseline="0" dirty="0" smtClean="0"/>
              <a:t> agree that people should be protected from secondhand smoke.</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8FE26D6C-1823-4A04-AB32-E9604C61A953}" type="slidenum">
              <a:rPr lang="en-US" smtClean="0"/>
              <a:t>8</a:t>
            </a:fld>
            <a:endParaRPr lang="en-US"/>
          </a:p>
        </p:txBody>
      </p:sp>
    </p:spTree>
    <p:extLst>
      <p:ext uri="{BB962C8B-B14F-4D97-AF65-F5344CB8AC3E}">
        <p14:creationId xmlns:p14="http://schemas.microsoft.com/office/powerpoint/2010/main" val="2728054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reviewing current health plans or bidding for a new one, benefits managers can incorporate some or all of the following tobacco dependence treatment questions into written specifications:17 • How does the health plan identify and document tobacco users and tobacco cessation interventions? • What tobacco cessation medications are covered? How frequently are these offered, and for what period annually? Are multiple medications covered? Are multiple quit attempts covered in one 12-month period? • What type of counseling (e.g. in person, online, telephone) is covered, how often is counseling covered annually, and for what period (e.g. 90 days twice per year)?</a:t>
            </a:r>
          </a:p>
          <a:p>
            <a:endParaRPr lang="en-US" dirty="0" smtClean="0"/>
          </a:p>
          <a:p>
            <a:r>
              <a:rPr lang="en-US" dirty="0" smtClean="0"/>
              <a:t>Quitting tobacco isn’t easy. Businesses can provide critical support to employees by establishing a policy to refer all tobacco-using employees to cessation programs proven to work. Alaska has free services available for your employees. Using the </a:t>
            </a:r>
            <a:r>
              <a:rPr lang="en-US" dirty="0" err="1" smtClean="0"/>
              <a:t>quitline</a:t>
            </a:r>
            <a:r>
              <a:rPr lang="en-US" dirty="0" smtClean="0"/>
              <a:t> in </a:t>
            </a:r>
            <a:r>
              <a:rPr lang="en-US" dirty="0" err="1" smtClean="0"/>
              <a:t>conjuction</a:t>
            </a:r>
            <a:r>
              <a:rPr lang="en-US" dirty="0" smtClean="0"/>
              <a:t> with cessation coverage available through your company’s health plan, employees who use the Alaska’s Tobacco Quit Line and Alaskaquitline.com are more likely to quit tobacco.</a:t>
            </a:r>
          </a:p>
          <a:p>
            <a:endParaRPr lang="en-US" dirty="0" smtClean="0"/>
          </a:p>
          <a:p>
            <a:endParaRPr lang="en-US" dirty="0" smtClean="0"/>
          </a:p>
          <a:p>
            <a:r>
              <a:rPr lang="en-US" dirty="0" smtClean="0"/>
              <a:t>A tobacco-free workplace makes good business sense and creates a supportive setting for employees who want to quit using tobacco. To successfully transition to a tobacco-free environment, develop a written policy and ensure that all employees and visitors are aware of it.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FE26D6C-1823-4A04-AB32-E9604C61A953}" type="slidenum">
              <a:rPr lang="en-US" smtClean="0"/>
              <a:t>9</a:t>
            </a:fld>
            <a:endParaRPr lang="en-US"/>
          </a:p>
        </p:txBody>
      </p:sp>
    </p:spTree>
    <p:extLst>
      <p:ext uri="{BB962C8B-B14F-4D97-AF65-F5344CB8AC3E}">
        <p14:creationId xmlns:p14="http://schemas.microsoft.com/office/powerpoint/2010/main" val="907843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110 different</a:t>
            </a:r>
            <a:r>
              <a:rPr lang="en-US" baseline="0" dirty="0" smtClean="0"/>
              <a:t> languages, including </a:t>
            </a:r>
            <a:r>
              <a:rPr lang="en-US" baseline="0" dirty="0" err="1" smtClean="0"/>
              <a:t>yupik</a:t>
            </a:r>
            <a:r>
              <a:rPr lang="en-US" baseline="0" dirty="0" smtClean="0"/>
              <a:t>.</a:t>
            </a:r>
          </a:p>
          <a:p>
            <a:r>
              <a:rPr lang="en-US" baseline="0" dirty="0" smtClean="0"/>
              <a:t>Eligible for free NRT.</a:t>
            </a:r>
          </a:p>
          <a:p>
            <a:r>
              <a:rPr lang="en-US" baseline="0" dirty="0" smtClean="0"/>
              <a:t>Enroll online, over the phone.</a:t>
            </a:r>
          </a:p>
          <a:p>
            <a:endParaRPr lang="en-US" baseline="0" dirty="0" smtClean="0"/>
          </a:p>
          <a:p>
            <a:r>
              <a:rPr lang="en-US" baseline="0" dirty="0" smtClean="0"/>
              <a:t>Text 2 quit.</a:t>
            </a:r>
          </a:p>
          <a:p>
            <a:endParaRPr lang="en-US" dirty="0"/>
          </a:p>
        </p:txBody>
      </p:sp>
      <p:sp>
        <p:nvSpPr>
          <p:cNvPr id="4" name="Slide Number Placeholder 3"/>
          <p:cNvSpPr>
            <a:spLocks noGrp="1"/>
          </p:cNvSpPr>
          <p:nvPr>
            <p:ph type="sldNum" sz="quarter" idx="10"/>
          </p:nvPr>
        </p:nvSpPr>
        <p:spPr/>
        <p:txBody>
          <a:bodyPr/>
          <a:lstStyle/>
          <a:p>
            <a:fld id="{8FE26D6C-1823-4A04-AB32-E9604C61A953}" type="slidenum">
              <a:rPr lang="en-US" smtClean="0"/>
              <a:t>10</a:t>
            </a:fld>
            <a:endParaRPr lang="en-US"/>
          </a:p>
        </p:txBody>
      </p:sp>
    </p:spTree>
    <p:extLst>
      <p:ext uri="{BB962C8B-B14F-4D97-AF65-F5344CB8AC3E}">
        <p14:creationId xmlns:p14="http://schemas.microsoft.com/office/powerpoint/2010/main" val="3173216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FY14, 2,683 Alaskans received counseling and free nicotine</a:t>
            </a:r>
          </a:p>
          <a:p>
            <a:r>
              <a:rPr lang="en-US" sz="1200" b="0" i="0" u="none" strike="noStrike" kern="1200" baseline="0" dirty="0" smtClean="0">
                <a:solidFill>
                  <a:schemeClr val="tx1"/>
                </a:solidFill>
                <a:latin typeface="+mn-lt"/>
                <a:ea typeface="+mn-ea"/>
                <a:cs typeface="+mn-cs"/>
              </a:rPr>
              <a:t>replacement therapy. The program was expanded this year</a:t>
            </a:r>
          </a:p>
          <a:p>
            <a:r>
              <a:rPr lang="en-US" sz="1200" b="0" i="0" u="none" strike="noStrike" kern="1200" baseline="0" dirty="0" smtClean="0">
                <a:solidFill>
                  <a:schemeClr val="tx1"/>
                </a:solidFill>
                <a:latin typeface="+mn-lt"/>
                <a:ea typeface="+mn-ea"/>
                <a:cs typeface="+mn-cs"/>
              </a:rPr>
              <a:t>to include Web Coach and Text2Quit to give more support</a:t>
            </a:r>
          </a:p>
          <a:p>
            <a:r>
              <a:rPr lang="en-US" sz="1200" b="0" i="0" u="none" strike="noStrike" kern="1200" baseline="0" dirty="0" smtClean="0">
                <a:solidFill>
                  <a:schemeClr val="tx1"/>
                </a:solidFill>
                <a:latin typeface="+mn-lt"/>
                <a:ea typeface="+mn-ea"/>
                <a:cs typeface="+mn-cs"/>
              </a:rPr>
              <a:t>options for a successful quit attempt.</a:t>
            </a:r>
          </a:p>
          <a:p>
            <a:r>
              <a:rPr lang="en-US" sz="1200" b="0" i="0" u="none" strike="noStrike" kern="1200" baseline="0" dirty="0" smtClean="0">
                <a:solidFill>
                  <a:schemeClr val="tx1"/>
                </a:solidFill>
                <a:latin typeface="+mn-lt"/>
                <a:ea typeface="+mn-ea"/>
                <a:cs typeface="+mn-cs"/>
              </a:rPr>
              <a:t>Since 1998, the tobacco industry has increased addiction</a:t>
            </a:r>
          </a:p>
          <a:p>
            <a:r>
              <a:rPr lang="en-US" sz="1200" b="0" i="0" u="none" strike="noStrike" kern="1200" baseline="0" dirty="0" smtClean="0">
                <a:solidFill>
                  <a:schemeClr val="tx1"/>
                </a:solidFill>
                <a:latin typeface="+mn-lt"/>
                <a:ea typeface="+mn-ea"/>
                <a:cs typeface="+mn-cs"/>
              </a:rPr>
              <a:t>components in tobacco products. Cessation support is more</a:t>
            </a:r>
          </a:p>
          <a:p>
            <a:r>
              <a:rPr lang="en-US" sz="1200" b="0" i="0" u="none" strike="noStrike" kern="1200" baseline="0" dirty="0" smtClean="0">
                <a:solidFill>
                  <a:schemeClr val="tx1"/>
                </a:solidFill>
                <a:latin typeface="+mn-lt"/>
                <a:ea typeface="+mn-ea"/>
                <a:cs typeface="+mn-cs"/>
              </a:rPr>
              <a:t>vital now than ever before.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Just remember that 72% of Alaskan Tobacco Users WANT TO QUIT, 57% have attempted a quit last year. The </a:t>
            </a:r>
            <a:r>
              <a:rPr lang="en-US" sz="1200" b="0" i="0" u="none" strike="noStrike" kern="1200" baseline="0" dirty="0" err="1" smtClean="0">
                <a:solidFill>
                  <a:schemeClr val="tx1"/>
                </a:solidFill>
                <a:latin typeface="+mn-lt"/>
                <a:ea typeface="+mn-ea"/>
                <a:cs typeface="+mn-cs"/>
              </a:rPr>
              <a:t>quitline</a:t>
            </a:r>
            <a:r>
              <a:rPr lang="en-US" sz="1200" b="0" i="0" u="none" strike="noStrike" kern="1200" baseline="0" dirty="0" smtClean="0">
                <a:solidFill>
                  <a:schemeClr val="tx1"/>
                </a:solidFill>
                <a:latin typeface="+mn-lt"/>
                <a:ea typeface="+mn-ea"/>
                <a:cs typeface="+mn-cs"/>
              </a:rPr>
              <a:t> is a great resource that used in </a:t>
            </a:r>
            <a:r>
              <a:rPr lang="en-US" sz="1200" b="0" i="0" u="none" strike="noStrike" kern="1200" baseline="0" dirty="0" err="1" smtClean="0">
                <a:solidFill>
                  <a:schemeClr val="tx1"/>
                </a:solidFill>
                <a:latin typeface="+mn-lt"/>
                <a:ea typeface="+mn-ea"/>
                <a:cs typeface="+mn-cs"/>
              </a:rPr>
              <a:t>conjuction</a:t>
            </a:r>
            <a:r>
              <a:rPr lang="en-US" sz="1200" b="0" i="0" u="none" strike="noStrike" kern="1200" baseline="0" dirty="0" smtClean="0">
                <a:solidFill>
                  <a:schemeClr val="tx1"/>
                </a:solidFill>
                <a:latin typeface="+mn-lt"/>
                <a:ea typeface="+mn-ea"/>
                <a:cs typeface="+mn-cs"/>
              </a:rPr>
              <a:t> with smoke and tobacco free policies can boost a person’s chance of quitting for good.</a:t>
            </a:r>
            <a:endParaRPr lang="en-US" dirty="0" smtClean="0"/>
          </a:p>
          <a:p>
            <a:endParaRPr lang="en-US" dirty="0"/>
          </a:p>
        </p:txBody>
      </p:sp>
      <p:sp>
        <p:nvSpPr>
          <p:cNvPr id="4" name="Slide Number Placeholder 3"/>
          <p:cNvSpPr>
            <a:spLocks noGrp="1"/>
          </p:cNvSpPr>
          <p:nvPr>
            <p:ph type="sldNum" sz="quarter" idx="10"/>
          </p:nvPr>
        </p:nvSpPr>
        <p:spPr/>
        <p:txBody>
          <a:bodyPr/>
          <a:lstStyle/>
          <a:p>
            <a:fld id="{8FE26D6C-1823-4A04-AB32-E9604C61A953}" type="slidenum">
              <a:rPr lang="en-US" smtClean="0"/>
              <a:t>11</a:t>
            </a:fld>
            <a:endParaRPr lang="en-US"/>
          </a:p>
        </p:txBody>
      </p:sp>
    </p:spTree>
    <p:extLst>
      <p:ext uri="{BB962C8B-B14F-4D97-AF65-F5344CB8AC3E}">
        <p14:creationId xmlns:p14="http://schemas.microsoft.com/office/powerpoint/2010/main" val="712540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88A18C-3D4D-4FF4-BE34-8ABD321A129C}" type="datetimeFigureOut">
              <a:rPr lang="en-US" smtClean="0"/>
              <a:t>1/26/16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88A18C-3D4D-4FF4-BE34-8ABD321A129C}" type="datetimeFigureOut">
              <a:rPr lang="en-US" smtClean="0"/>
              <a:t>1/26/16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88A18C-3D4D-4FF4-BE34-8ABD321A129C}" type="datetimeFigureOut">
              <a:rPr lang="en-US" smtClean="0"/>
              <a:t>1/26/16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88A18C-3D4D-4FF4-BE34-8ABD321A129C}" type="datetimeFigureOut">
              <a:rPr lang="en-US" smtClean="0"/>
              <a:t>1/26/16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88A18C-3D4D-4FF4-BE34-8ABD321A129C}" type="datetimeFigureOut">
              <a:rPr lang="en-US" smtClean="0"/>
              <a:t>1/26/16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88A18C-3D4D-4FF4-BE34-8ABD321A129C}" type="datetimeFigureOut">
              <a:rPr lang="en-US" smtClean="0"/>
              <a:t>1/26/16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8A18C-3D4D-4FF4-BE34-8ABD321A129C}" type="datetimeFigureOut">
              <a:rPr lang="en-US" smtClean="0"/>
              <a:t>1/26/16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88A18C-3D4D-4FF4-BE34-8ABD321A129C}" type="datetimeFigureOut">
              <a:rPr lang="en-US" smtClean="0"/>
              <a:t>1/26/16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88A18C-3D4D-4FF4-BE34-8ABD321A129C}" type="datetimeFigureOut">
              <a:rPr lang="en-US" smtClean="0"/>
              <a:t>1/26/16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88A18C-3D4D-4FF4-BE34-8ABD321A129C}" type="datetimeFigureOut">
              <a:rPr lang="en-US" smtClean="0"/>
              <a:t>1/26/16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88A18C-3D4D-4FF4-BE34-8ABD321A129C}" type="datetimeFigureOut">
              <a:rPr lang="en-US" smtClean="0"/>
              <a:t>1/26/16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DC0372-8A19-42FD-B690-FD308B900A4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88A18C-3D4D-4FF4-BE34-8ABD321A129C}" type="datetimeFigureOut">
              <a:rPr lang="en-US" smtClean="0"/>
              <a:t>1/26/16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DC0372-8A19-42FD-B690-FD308B900A4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hart" Target="../charts/char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hyperlink" Target="http://www.alaskaquitline.com/" TargetMode="External"/><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hyperlink" Target="http://www.tobaccofree.alaska.gov/"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Eliza.Muse@alaska.gov" TargetMode="External"/><Relationship Id="rId3"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Tobacco Prevention &amp; Control</a:t>
            </a:r>
            <a:endParaRPr lang="en-US" b="1" dirty="0"/>
          </a:p>
        </p:txBody>
      </p:sp>
      <p:sp>
        <p:nvSpPr>
          <p:cNvPr id="2" name="Content Placeholder 1"/>
          <p:cNvSpPr>
            <a:spLocks noGrp="1"/>
          </p:cNvSpPr>
          <p:nvPr>
            <p:ph idx="1"/>
          </p:nvPr>
        </p:nvSpPr>
        <p:spPr>
          <a:xfrm>
            <a:off x="457200" y="2027237"/>
            <a:ext cx="8229600" cy="4525963"/>
          </a:xfrm>
        </p:spPr>
        <p:txBody>
          <a:bodyPr/>
          <a:lstStyle/>
          <a:p>
            <a:pPr marL="0" indent="0" algn="ctr">
              <a:buNone/>
            </a:pPr>
            <a:r>
              <a:rPr lang="en-US" dirty="0" smtClean="0"/>
              <a:t>Help your employees quit tobacco &amp; save money!</a:t>
            </a:r>
            <a:endParaRPr lang="en-US" dirty="0"/>
          </a:p>
        </p:txBody>
      </p:sp>
      <p:sp>
        <p:nvSpPr>
          <p:cNvPr id="5" name="Subtitle 5"/>
          <p:cNvSpPr txBox="1">
            <a:spLocks/>
          </p:cNvSpPr>
          <p:nvPr/>
        </p:nvSpPr>
        <p:spPr>
          <a:xfrm>
            <a:off x="304800" y="4495800"/>
            <a:ext cx="8610600" cy="17526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dirty="0" smtClean="0"/>
              <a:t>Presenter:</a:t>
            </a:r>
          </a:p>
          <a:p>
            <a:pPr marL="0" indent="0" algn="ctr">
              <a:buNone/>
            </a:pPr>
            <a:r>
              <a:rPr lang="en-US" dirty="0" smtClean="0"/>
              <a:t>Eliza Muse, MSc Health Care Policy</a:t>
            </a:r>
          </a:p>
          <a:p>
            <a:pPr marL="0" indent="0" algn="ctr">
              <a:buNone/>
            </a:pPr>
            <a:r>
              <a:rPr lang="en-US" b="1" dirty="0" smtClean="0"/>
              <a:t>Alaska Tobacco Prevention &amp; Control</a:t>
            </a:r>
          </a:p>
        </p:txBody>
      </p:sp>
    </p:spTree>
    <p:extLst>
      <p:ext uri="{BB962C8B-B14F-4D97-AF65-F5344CB8AC3E}">
        <p14:creationId xmlns:p14="http://schemas.microsoft.com/office/powerpoint/2010/main" val="341755322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Percent of Adults Who Smoke, by Year, Alaska and US, 1996 &amp; 2014</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640139175"/>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01465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Declines in Tobacco Use</a:t>
            </a:r>
            <a:endParaRPr lang="en-US" dirty="0"/>
          </a:p>
        </p:txBody>
      </p:sp>
      <p:sp>
        <p:nvSpPr>
          <p:cNvPr id="3" name="Content Placeholder 2"/>
          <p:cNvSpPr>
            <a:spLocks noGrp="1"/>
          </p:cNvSpPr>
          <p:nvPr>
            <p:ph idx="1"/>
          </p:nvPr>
        </p:nvSpPr>
        <p:spPr/>
        <p:txBody>
          <a:bodyPr/>
          <a:lstStyle/>
          <a:p>
            <a:r>
              <a:rPr lang="en-US" dirty="0" smtClean="0"/>
              <a:t>Change in social norms</a:t>
            </a:r>
          </a:p>
          <a:p>
            <a:r>
              <a:rPr lang="en-US" dirty="0" smtClean="0"/>
              <a:t>Community-wide smoke free ordinances</a:t>
            </a:r>
          </a:p>
          <a:p>
            <a:r>
              <a:rPr lang="en-US" dirty="0" smtClean="0"/>
              <a:t>Public and private smoke and tobacco free workplace policies</a:t>
            </a:r>
          </a:p>
          <a:p>
            <a:r>
              <a:rPr lang="en-US" dirty="0" smtClean="0"/>
              <a:t>Tobacco taxes</a:t>
            </a:r>
          </a:p>
          <a:p>
            <a:r>
              <a:rPr lang="en-US" dirty="0" smtClean="0"/>
              <a:t>Counter-marketing efforts</a:t>
            </a:r>
            <a:endParaRPr lang="en-US" dirty="0"/>
          </a:p>
        </p:txBody>
      </p:sp>
    </p:spTree>
    <p:extLst>
      <p:ext uri="{BB962C8B-B14F-4D97-AF65-F5344CB8AC3E}">
        <p14:creationId xmlns:p14="http://schemas.microsoft.com/office/powerpoint/2010/main" val="67632950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Percent of Adults Who Smoke, by Selected Demographic Factors, Alaska, 2013</a:t>
            </a:r>
            <a:endParaRPr lang="en-US" sz="3200" dirty="0"/>
          </a:p>
        </p:txBody>
      </p:sp>
      <p:pic>
        <p:nvPicPr>
          <p:cNvPr id="7" name="Content Placeholder 6" descr="Figure 7 shows the percent of Alaska adults who currently smoke in 2013 by Alaska Native/non-Native, SES status, gender and age group.&#10;All adults=22%&#10;Alaska Native=42%&#10;Non-Native=19%&#10;Low SES (non-Native age 25-64)=38%&#10;Higher SES (non-Native age 25-64)=14%&#10;Males=24%&#10;Females=20%&#10;Age 18-29=26%&#10;Age 30-54=25%&#10;Age 55 and older=15%"/>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802044" y="1600200"/>
            <a:ext cx="7539911" cy="4525963"/>
          </a:xfrm>
          <a:prstGeom prst="rect">
            <a:avLst/>
          </a:prstGeom>
          <a:noFill/>
          <a:ln w="9525" cmpd="sng">
            <a:solidFill>
              <a:srgbClr val="000000"/>
            </a:solidFill>
            <a:miter lim="800000"/>
            <a:headEnd/>
            <a:tailEnd/>
          </a:ln>
          <a:effectLst/>
        </p:spPr>
      </p:pic>
      <p:sp>
        <p:nvSpPr>
          <p:cNvPr id="4" name="TextBox 3"/>
          <p:cNvSpPr txBox="1"/>
          <p:nvPr/>
        </p:nvSpPr>
        <p:spPr>
          <a:xfrm>
            <a:off x="457200" y="6260068"/>
            <a:ext cx="2153731" cy="369332"/>
          </a:xfrm>
          <a:prstGeom prst="rect">
            <a:avLst/>
          </a:prstGeom>
          <a:noFill/>
        </p:spPr>
        <p:txBody>
          <a:bodyPr wrap="none" rtlCol="0">
            <a:spAutoFit/>
          </a:bodyPr>
          <a:lstStyle/>
          <a:p>
            <a:r>
              <a:rPr lang="en-US" dirty="0" smtClean="0"/>
              <a:t>Source: Alaska BRFSS</a:t>
            </a:r>
            <a:endParaRPr lang="en-US" dirty="0"/>
          </a:p>
        </p:txBody>
      </p:sp>
    </p:spTree>
    <p:extLst>
      <p:ext uri="{BB962C8B-B14F-4D97-AF65-F5344CB8AC3E}">
        <p14:creationId xmlns:p14="http://schemas.microsoft.com/office/powerpoint/2010/main" val="300434363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 Challenges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16281500"/>
              </p:ext>
            </p:extLst>
          </p:nvPr>
        </p:nvGraphicFramePr>
        <p:xfrm>
          <a:off x="381000" y="1591781"/>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501153" y="6126163"/>
            <a:ext cx="4531659" cy="369332"/>
          </a:xfrm>
          <a:prstGeom prst="rect">
            <a:avLst/>
          </a:prstGeom>
          <a:noFill/>
        </p:spPr>
        <p:txBody>
          <a:bodyPr wrap="square" rtlCol="0">
            <a:spAutoFit/>
          </a:bodyPr>
          <a:lstStyle/>
          <a:p>
            <a:r>
              <a:rPr lang="en-US" dirty="0" smtClean="0"/>
              <a:t>	Source: 2015 YRBS</a:t>
            </a:r>
            <a:endParaRPr lang="en-US" dirty="0"/>
          </a:p>
        </p:txBody>
      </p:sp>
    </p:spTree>
    <p:extLst>
      <p:ext uri="{BB962C8B-B14F-4D97-AF65-F5344CB8AC3E}">
        <p14:creationId xmlns:p14="http://schemas.microsoft.com/office/powerpoint/2010/main" val="2965919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6324600"/>
            <a:ext cx="7055778" cy="369332"/>
          </a:xfrm>
          <a:prstGeom prst="rect">
            <a:avLst/>
          </a:prstGeom>
          <a:noFill/>
        </p:spPr>
        <p:txBody>
          <a:bodyPr wrap="none" rtlCol="0">
            <a:spAutoFit/>
          </a:bodyPr>
          <a:lstStyle/>
          <a:p>
            <a:r>
              <a:rPr lang="en-US" dirty="0" smtClean="0"/>
              <a:t>Source: Alaska Tobacco Facts and Alaska Revenue Sources Book, Fall 2014</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31" y="1546349"/>
            <a:ext cx="8997469" cy="4092451"/>
          </a:xfrm>
          <a:prstGeom prst="rect">
            <a:avLst/>
          </a:prstGeom>
        </p:spPr>
      </p:pic>
      <p:sp>
        <p:nvSpPr>
          <p:cNvPr id="5" name="Title 4"/>
          <p:cNvSpPr>
            <a:spLocks noGrp="1"/>
          </p:cNvSpPr>
          <p:nvPr>
            <p:ph type="title"/>
          </p:nvPr>
        </p:nvSpPr>
        <p:spPr/>
        <p:txBody>
          <a:bodyPr/>
          <a:lstStyle/>
          <a:p>
            <a:r>
              <a:rPr lang="en-US" dirty="0" smtClean="0"/>
              <a:t>Costs of Tobacco Use</a:t>
            </a:r>
            <a:endParaRPr lang="en-US" dirty="0"/>
          </a:p>
        </p:txBody>
      </p:sp>
    </p:spTree>
    <p:extLst>
      <p:ext uri="{BB962C8B-B14F-4D97-AF65-F5344CB8AC3E}">
        <p14:creationId xmlns:p14="http://schemas.microsoft.com/office/powerpoint/2010/main" val="236450116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6248400"/>
            <a:ext cx="1381917" cy="369332"/>
          </a:xfrm>
          <a:prstGeom prst="rect">
            <a:avLst/>
          </a:prstGeom>
          <a:noFill/>
        </p:spPr>
        <p:txBody>
          <a:bodyPr wrap="none" rtlCol="0">
            <a:spAutoFit/>
          </a:bodyPr>
          <a:lstStyle/>
          <a:p>
            <a:r>
              <a:rPr lang="en-US" dirty="0" smtClean="0"/>
              <a:t>Source: CDC </a:t>
            </a:r>
            <a:endParaRPr lang="en-US" dirty="0"/>
          </a:p>
        </p:txBody>
      </p:sp>
      <p:sp>
        <p:nvSpPr>
          <p:cNvPr id="2" name="Title 1"/>
          <p:cNvSpPr>
            <a:spLocks noGrp="1"/>
          </p:cNvSpPr>
          <p:nvPr>
            <p:ph type="title"/>
          </p:nvPr>
        </p:nvSpPr>
        <p:spPr/>
        <p:txBody>
          <a:bodyPr/>
          <a:lstStyle/>
          <a:p>
            <a:r>
              <a:rPr lang="en-US" dirty="0" smtClean="0"/>
              <a:t>Want To Cut Costs?</a:t>
            </a:r>
            <a:endParaRPr lang="en-US" dirty="0"/>
          </a:p>
        </p:txBody>
      </p:sp>
      <p:sp>
        <p:nvSpPr>
          <p:cNvPr id="11" name="Content Placeholder 10"/>
          <p:cNvSpPr>
            <a:spLocks noGrp="1"/>
          </p:cNvSpPr>
          <p:nvPr>
            <p:ph sz="half" idx="1"/>
          </p:nvPr>
        </p:nvSpPr>
        <p:spPr/>
        <p:txBody>
          <a:bodyPr/>
          <a:lstStyle/>
          <a:p>
            <a:endParaRPr lang="en-US" dirty="0" smtClean="0"/>
          </a:p>
          <a:p>
            <a:pPr marL="0" indent="0">
              <a:buNone/>
            </a:pPr>
            <a:r>
              <a:rPr lang="en-US" dirty="0" smtClean="0"/>
              <a:t>Lost Productivity - $1,760</a:t>
            </a:r>
          </a:p>
          <a:p>
            <a:pPr marL="0" indent="0">
              <a:buNone/>
            </a:pPr>
            <a:endParaRPr lang="en-US" dirty="0" smtClean="0"/>
          </a:p>
          <a:p>
            <a:pPr marL="0" indent="0">
              <a:buNone/>
            </a:pPr>
            <a:r>
              <a:rPr lang="en-US" dirty="0" smtClean="0"/>
              <a:t>Annual Medical Expenditures - $1,623</a:t>
            </a:r>
          </a:p>
          <a:p>
            <a:pPr marL="0" indent="0">
              <a:buNone/>
            </a:pPr>
            <a:endParaRPr lang="en-US" dirty="0"/>
          </a:p>
          <a:p>
            <a:pPr marL="0" indent="0">
              <a:buNone/>
            </a:pPr>
            <a:r>
              <a:rPr lang="en-US" dirty="0" smtClean="0"/>
              <a:t>Per Person</a:t>
            </a:r>
          </a:p>
        </p:txBody>
      </p:sp>
      <p:pic>
        <p:nvPicPr>
          <p:cNvPr id="13" name="Content Placeholder 1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2057400"/>
            <a:ext cx="4038600" cy="34713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2588145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you do?</a:t>
            </a:r>
            <a:endParaRPr lang="en-US" dirty="0"/>
          </a:p>
        </p:txBody>
      </p:sp>
      <p:sp>
        <p:nvSpPr>
          <p:cNvPr id="3" name="Content Placeholder 2"/>
          <p:cNvSpPr>
            <a:spLocks noGrp="1"/>
          </p:cNvSpPr>
          <p:nvPr>
            <p:ph idx="1"/>
          </p:nvPr>
        </p:nvSpPr>
        <p:spPr/>
        <p:txBody>
          <a:bodyPr/>
          <a:lstStyle/>
          <a:p>
            <a:r>
              <a:rPr lang="en-US" dirty="0" err="1" smtClean="0"/>
              <a:t>Smokefree</a:t>
            </a:r>
            <a:r>
              <a:rPr lang="en-US" dirty="0" smtClean="0"/>
              <a:t> and Tobacco Free Workplaces (including e-cigs).</a:t>
            </a:r>
          </a:p>
          <a:p>
            <a:pPr marL="914400" lvl="1" indent="-514350">
              <a:buFont typeface="+mj-lt"/>
              <a:buAutoNum type="arabicPeriod"/>
            </a:pPr>
            <a:r>
              <a:rPr lang="en-US" dirty="0" smtClean="0"/>
              <a:t>Lower Your Costs</a:t>
            </a:r>
          </a:p>
          <a:p>
            <a:pPr marL="914400" lvl="1" indent="-514350">
              <a:buFont typeface="+mj-lt"/>
              <a:buAutoNum type="arabicPeriod"/>
            </a:pPr>
            <a:r>
              <a:rPr lang="en-US" dirty="0" smtClean="0"/>
              <a:t>Reduce Your Liability</a:t>
            </a:r>
          </a:p>
          <a:p>
            <a:pPr marL="914400" lvl="1" indent="-514350">
              <a:buFont typeface="+mj-lt"/>
              <a:buAutoNum type="arabicPeriod"/>
            </a:pPr>
            <a:r>
              <a:rPr lang="en-US" dirty="0" smtClean="0"/>
              <a:t>Protect Your Employees’ Health</a:t>
            </a:r>
          </a:p>
          <a:p>
            <a:pPr marL="914400" lvl="1" indent="-514350">
              <a:buFont typeface="+mj-lt"/>
              <a:buAutoNum type="arabicPeriod"/>
            </a:pPr>
            <a:r>
              <a:rPr lang="en-US" dirty="0" smtClean="0"/>
              <a:t>Reduce Absenteeism</a:t>
            </a:r>
          </a:p>
          <a:p>
            <a:pPr marL="914400" lvl="1" indent="-514350">
              <a:buFont typeface="+mj-lt"/>
              <a:buAutoNum type="arabicPeriod"/>
            </a:pPr>
            <a:r>
              <a:rPr lang="en-US" dirty="0" smtClean="0"/>
              <a:t>Increase Productivity and Morale</a:t>
            </a:r>
          </a:p>
        </p:txBody>
      </p:sp>
    </p:spTree>
    <p:extLst>
      <p:ext uri="{BB962C8B-B14F-4D97-AF65-F5344CB8AC3E}">
        <p14:creationId xmlns:p14="http://schemas.microsoft.com/office/powerpoint/2010/main" val="300336948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Steps To Making Your Worksite Tobacco Free</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Use your company’s health plan to help employees and their families quit tobacco.</a:t>
            </a:r>
          </a:p>
          <a:p>
            <a:pPr marL="514350" indent="-514350">
              <a:buFont typeface="+mj-lt"/>
              <a:buAutoNum type="arabicPeriod"/>
            </a:pPr>
            <a:r>
              <a:rPr lang="en-US" dirty="0" smtClean="0"/>
              <a:t>Encourage the use of free tobacco cessation services, Alaska’s Tobacco Quit Line 1-800-QUIT-NOW and alaskaquitline.com.</a:t>
            </a:r>
          </a:p>
          <a:p>
            <a:pPr marL="514350" indent="-514350">
              <a:buFont typeface="+mj-lt"/>
              <a:buAutoNum type="arabicPeriod"/>
            </a:pPr>
            <a:r>
              <a:rPr lang="en-US" dirty="0" smtClean="0"/>
              <a:t>Develop, communicate, maintain, and enforce a comprehensive tobacco-free campus or business policy.</a:t>
            </a:r>
            <a:endParaRPr lang="en-US" dirty="0"/>
          </a:p>
        </p:txBody>
      </p:sp>
    </p:spTree>
    <p:extLst>
      <p:ext uri="{BB962C8B-B14F-4D97-AF65-F5344CB8AC3E}">
        <p14:creationId xmlns:p14="http://schemas.microsoft.com/office/powerpoint/2010/main" val="5523685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Alaska’s Tobacco Quit Line</a:t>
            </a:r>
            <a:endParaRPr lang="en-US" dirty="0"/>
          </a:p>
        </p:txBody>
      </p:sp>
      <p:sp>
        <p:nvSpPr>
          <p:cNvPr id="3" name="Content Placeholder 2"/>
          <p:cNvSpPr>
            <a:spLocks noGrp="1"/>
          </p:cNvSpPr>
          <p:nvPr>
            <p:ph sz="half" idx="1"/>
          </p:nvPr>
        </p:nvSpPr>
        <p:spPr>
          <a:xfrm>
            <a:off x="457200" y="1600200"/>
            <a:ext cx="5105400" cy="4572000"/>
          </a:xfrm>
        </p:spPr>
        <p:txBody>
          <a:bodyPr>
            <a:normAutofit/>
          </a:bodyPr>
          <a:lstStyle/>
          <a:p>
            <a:pPr lvl="0"/>
            <a:r>
              <a:rPr lang="en-US" dirty="0" smtClean="0">
                <a:solidFill>
                  <a:prstClr val="black"/>
                </a:solidFill>
              </a:rPr>
              <a:t>1-800-QUIT-NOW</a:t>
            </a:r>
          </a:p>
          <a:p>
            <a:pPr lvl="0"/>
            <a:r>
              <a:rPr lang="en-US" dirty="0">
                <a:solidFill>
                  <a:prstClr val="black"/>
                </a:solidFill>
              </a:rPr>
              <a:t>a</a:t>
            </a:r>
            <a:r>
              <a:rPr lang="en-US" dirty="0" smtClean="0">
                <a:solidFill>
                  <a:prstClr val="black"/>
                </a:solidFill>
              </a:rPr>
              <a:t>laskquitline.com </a:t>
            </a:r>
            <a:endParaRPr lang="en-US" dirty="0">
              <a:solidFill>
                <a:prstClr val="black"/>
              </a:solidFill>
            </a:endParaRPr>
          </a:p>
          <a:p>
            <a:pPr lvl="0"/>
            <a:r>
              <a:rPr lang="en-US" dirty="0">
                <a:solidFill>
                  <a:prstClr val="black"/>
                </a:solidFill>
              </a:rPr>
              <a:t>7 days a week, 24 hours a day</a:t>
            </a:r>
          </a:p>
          <a:p>
            <a:pPr lvl="0"/>
            <a:r>
              <a:rPr lang="en-US" dirty="0">
                <a:solidFill>
                  <a:prstClr val="black"/>
                </a:solidFill>
              </a:rPr>
              <a:t>All </a:t>
            </a:r>
            <a:r>
              <a:rPr lang="en-US" dirty="0" smtClean="0">
                <a:solidFill>
                  <a:prstClr val="black"/>
                </a:solidFill>
              </a:rPr>
              <a:t>Alaska </a:t>
            </a:r>
            <a:r>
              <a:rPr lang="en-US" dirty="0">
                <a:solidFill>
                  <a:prstClr val="black"/>
                </a:solidFill>
              </a:rPr>
              <a:t>adults eligible for services</a:t>
            </a:r>
          </a:p>
          <a:p>
            <a:pPr lvl="0"/>
            <a:r>
              <a:rPr lang="en-US" dirty="0" smtClean="0">
                <a:solidFill>
                  <a:prstClr val="black"/>
                </a:solidFill>
              </a:rPr>
              <a:t>Free, confidential, &amp; it works!</a:t>
            </a:r>
          </a:p>
          <a:p>
            <a:pPr lvl="0"/>
            <a:r>
              <a:rPr lang="en-US" dirty="0" smtClean="0">
                <a:solidFill>
                  <a:prstClr val="black"/>
                </a:solidFill>
              </a:rPr>
              <a:t>30% quit rate</a:t>
            </a:r>
          </a:p>
          <a:p>
            <a:pPr lvl="0"/>
            <a:r>
              <a:rPr lang="en-US" dirty="0" smtClean="0">
                <a:solidFill>
                  <a:prstClr val="black"/>
                </a:solidFill>
              </a:rPr>
              <a:t>Free promotional products for your business</a:t>
            </a:r>
            <a:endParaRPr lang="en-US" dirty="0">
              <a:solidFill>
                <a:prstClr val="black"/>
              </a:solidFill>
            </a:endParaRPr>
          </a:p>
          <a:p>
            <a:endParaRPr lang="en-US" dirty="0"/>
          </a:p>
        </p:txBody>
      </p:sp>
      <p:pic>
        <p:nvPicPr>
          <p:cNvPr id="9"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324600" y="1371600"/>
            <a:ext cx="2302933" cy="5181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28960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smtClean="0"/>
              <a:t>Cessation Progress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1" y="1385778"/>
            <a:ext cx="7239000" cy="5091222"/>
          </a:xfrm>
          <a:prstGeom prst="rect">
            <a:avLst/>
          </a:prstGeom>
        </p:spPr>
      </p:pic>
    </p:spTree>
    <p:extLst>
      <p:ext uri="{BB962C8B-B14F-4D97-AF65-F5344CB8AC3E}">
        <p14:creationId xmlns:p14="http://schemas.microsoft.com/office/powerpoint/2010/main" val="4725985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a:bodyPr>
          <a:lstStyle/>
          <a:p>
            <a:r>
              <a:rPr lang="en-US" dirty="0" smtClean="0"/>
              <a:t>Alaska Tobacco Prevention &amp; Control Program</a:t>
            </a:r>
          </a:p>
          <a:p>
            <a:pPr lvl="1"/>
            <a:r>
              <a:rPr lang="en-US" dirty="0" smtClean="0">
                <a:hlinkClick r:id="rId2"/>
              </a:rPr>
              <a:t>www.tobaccofree.alaska.gov</a:t>
            </a:r>
            <a:r>
              <a:rPr lang="en-US" dirty="0" smtClean="0"/>
              <a:t> </a:t>
            </a:r>
          </a:p>
          <a:p>
            <a:r>
              <a:rPr lang="en-US" dirty="0" smtClean="0"/>
              <a:t>Alaska’s Tobacco Quit Line</a:t>
            </a:r>
          </a:p>
          <a:p>
            <a:pPr lvl="1"/>
            <a:r>
              <a:rPr lang="en-US" dirty="0" smtClean="0">
                <a:hlinkClick r:id="rId3"/>
              </a:rPr>
              <a:t>www.alaskaquitline.com</a:t>
            </a:r>
            <a:r>
              <a:rPr lang="en-US" dirty="0" smtClean="0"/>
              <a:t> or 1(800)QUIT-NOW</a:t>
            </a:r>
          </a:p>
          <a:p>
            <a:pPr marL="457200" lvl="1" indent="0">
              <a:buNone/>
            </a:pPr>
            <a:endParaRPr lang="en-US" dirty="0" smtClean="0"/>
          </a:p>
          <a:p>
            <a:pPr marL="0" indent="0">
              <a:buNone/>
            </a:pPr>
            <a:r>
              <a:rPr lang="en-US" dirty="0" smtClean="0"/>
              <a:t> </a:t>
            </a:r>
          </a:p>
        </p:txBody>
      </p:sp>
      <p:pic>
        <p:nvPicPr>
          <p:cNvPr id="1027" name="Picture 3" descr="S:\Programs\Tobacco\Contracts\Alere\Quit Line Logos\Color\QUIT LINE logo with tag-official colo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9800" y="5410200"/>
            <a:ext cx="2830513" cy="1132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892183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Want more information?</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Eliza Muse</a:t>
            </a:r>
          </a:p>
          <a:p>
            <a:pPr marL="0" indent="0">
              <a:buNone/>
            </a:pPr>
            <a:r>
              <a:rPr lang="en-US" dirty="0" smtClean="0"/>
              <a:t>Alaska Tobacco Prevention &amp; Control</a:t>
            </a:r>
          </a:p>
          <a:p>
            <a:pPr marL="0" indent="0">
              <a:buNone/>
            </a:pPr>
            <a:r>
              <a:rPr lang="en-US" dirty="0" smtClean="0"/>
              <a:t>(907) 269-0465</a:t>
            </a:r>
          </a:p>
          <a:p>
            <a:pPr marL="0" indent="0">
              <a:buNone/>
            </a:pPr>
            <a:r>
              <a:rPr lang="en-US" dirty="0" smtClean="0">
                <a:hlinkClick r:id="rId2"/>
              </a:rPr>
              <a:t>Eliza.Muse@alaska.gov</a:t>
            </a:r>
            <a:endParaRPr lang="en-US" dirty="0" smtClean="0"/>
          </a:p>
          <a:p>
            <a:pPr marL="0" indent="0">
              <a:buNone/>
            </a:pPr>
            <a:endParaRPr lang="en-US" dirty="0" smtClean="0"/>
          </a:p>
        </p:txBody>
      </p:sp>
      <p:pic>
        <p:nvPicPr>
          <p:cNvPr id="1027" name="Picture 3" descr="S:\Programs\Tobacco\Contracts\Alere\Quit Line Logos\Color\QUIT LINE logo with tag-official 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5410200"/>
            <a:ext cx="2830513" cy="1132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25099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Mission 10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655AFA5B-00B6-499E-8B65-1A2A88E13C4B}">
  <ds:schemaRefs>
    <ds:schemaRef ds:uri="ESRI.ArcGIS.Mapping.OfficeIntegration.PowerPointInfo"/>
  </ds:schemaRefs>
</ds:datastoreItem>
</file>

<file path=customXml/itemProps2.xml><?xml version="1.0" encoding="utf-8"?>
<ds:datastoreItem xmlns:ds="http://schemas.openxmlformats.org/officeDocument/2006/customXml" ds:itemID="{1116A79D-54E4-4D79-9AB5-377292192A2F}">
  <ds:schemaRefs>
    <ds:schemaRef ds:uri="ESRI.ArcGIS.Mapping.OfficeIntegration.PowerPointInfo"/>
  </ds:schemaRefs>
</ds:datastoreItem>
</file>

<file path=customXml/itemProps3.xml><?xml version="1.0" encoding="utf-8"?>
<ds:datastoreItem xmlns:ds="http://schemas.openxmlformats.org/officeDocument/2006/customXml" ds:itemID="{42DE5E4A-9DA5-484E-AB39-59DB6EBB9BF4}">
  <ds:schemaRefs>
    <ds:schemaRef ds:uri="ESRI.ArcGIS.Mapping.OfficeIntegration.PowerPointInfo"/>
  </ds:schemaRefs>
</ds:datastoreItem>
</file>

<file path=customXml/itemProps4.xml><?xml version="1.0" encoding="utf-8"?>
<ds:datastoreItem xmlns:ds="http://schemas.openxmlformats.org/officeDocument/2006/customXml" ds:itemID="{E0172625-921F-4D67-AC57-A1215C7693C3}">
  <ds:schemaRefs>
    <ds:schemaRef ds:uri="ESRI.ArcGIS.Mapping.OfficeIntegration.PowerPointInfo"/>
  </ds:schemaRefs>
</ds:datastoreItem>
</file>

<file path=customXml/itemProps5.xml><?xml version="1.0" encoding="utf-8"?>
<ds:datastoreItem xmlns:ds="http://schemas.openxmlformats.org/officeDocument/2006/customXml" ds:itemID="{E393FD62-4300-4D67-A3D2-7156D48FB050}">
  <ds:schemaRefs>
    <ds:schemaRef ds:uri="ESRI.ArcGIS.Mapping.OfficeIntegration.PowerPointInfo"/>
  </ds:schemaRefs>
</ds:datastoreItem>
</file>

<file path=customXml/itemProps6.xml><?xml version="1.0" encoding="utf-8"?>
<ds:datastoreItem xmlns:ds="http://schemas.openxmlformats.org/officeDocument/2006/customXml" ds:itemID="{134FB96B-8BC8-4944-9D5E-A9F7D704B389}">
  <ds:schemaRefs>
    <ds:schemaRef ds:uri="ESRI.ArcGIS.Mapping.OfficeIntegration.PowerPointInfo"/>
  </ds:schemaRefs>
</ds:datastoreItem>
</file>

<file path=customXml/itemProps7.xml><?xml version="1.0" encoding="utf-8"?>
<ds:datastoreItem xmlns:ds="http://schemas.openxmlformats.org/officeDocument/2006/customXml" ds:itemID="{37C3ED99-AE43-4105-8868-2DCC59C09B1A}">
  <ds:schemaRefs>
    <ds:schemaRef ds:uri="ESRI.ArcGIS.Mapping.OfficeIntegration.PowerPointInfo"/>
  </ds:schemaRefs>
</ds:datastoreItem>
</file>

<file path=customXml/itemProps8.xml><?xml version="1.0" encoding="utf-8"?>
<ds:datastoreItem xmlns:ds="http://schemas.openxmlformats.org/officeDocument/2006/customXml" ds:itemID="{91540BCE-E0B4-49F0-AD13-3919415C18EE}">
  <ds:schemaRefs>
    <ds:schemaRef ds:uri="ESRI.ArcGIS.Mapping.OfficeIntegration.PowerPointInfo"/>
  </ds:schemaRefs>
</ds:datastoreItem>
</file>

<file path=customXml/itemProps9.xml><?xml version="1.0" encoding="utf-8"?>
<ds:datastoreItem xmlns:ds="http://schemas.openxmlformats.org/officeDocument/2006/customXml" ds:itemID="{6F15981C-2293-4CE7-A3C3-5F099EE78208}">
  <ds:schemaRefs>
    <ds:schemaRef ds:uri="ESRI.ArcGIS.Mapping.OfficeIntegration.PowerPointInfo"/>
  </ds:schemaRefs>
</ds:datastoreItem>
</file>

<file path=customXml/itemProps10.xml><?xml version="1.0" encoding="utf-8"?>
<ds:datastoreItem xmlns:ds="http://schemas.openxmlformats.org/officeDocument/2006/customXml" ds:itemID="{B51DC3EE-58CC-4F68-8858-4A3DD647BC62}">
  <ds:schemaRefs>
    <ds:schemaRef ds:uri="ESRI.ArcGIS.Mapping.OfficeIntegration.PowerPointInfo"/>
  </ds:schemaRefs>
</ds:datastoreItem>
</file>

<file path=customXml/itemProps11.xml><?xml version="1.0" encoding="utf-8"?>
<ds:datastoreItem xmlns:ds="http://schemas.openxmlformats.org/officeDocument/2006/customXml" ds:itemID="{A8E02BA0-500B-4B63-BD99-974D780D2389}">
  <ds:schemaRefs>
    <ds:schemaRef ds:uri="ESRI.ArcGIS.Mapping.OfficeIntegration.PowerPointInfo"/>
  </ds:schemaRefs>
</ds:datastoreItem>
</file>

<file path=customXml/itemProps12.xml><?xml version="1.0" encoding="utf-8"?>
<ds:datastoreItem xmlns:ds="http://schemas.openxmlformats.org/officeDocument/2006/customXml" ds:itemID="{E8E41887-43F5-49CA-9ED0-CAB2FC4C51CE}">
  <ds:schemaRefs>
    <ds:schemaRef ds:uri="ESRI.ArcGIS.Mapping.OfficeIntegration.PowerPointInfo"/>
  </ds:schemaRefs>
</ds:datastoreItem>
</file>

<file path=customXml/itemProps13.xml><?xml version="1.0" encoding="utf-8"?>
<ds:datastoreItem xmlns:ds="http://schemas.openxmlformats.org/officeDocument/2006/customXml" ds:itemID="{FD5AE7E1-7FBF-4D35-9CBB-10BD2730303B}">
  <ds:schemaRefs>
    <ds:schemaRef ds:uri="ESRI.ArcGIS.Mapping.OfficeIntegration.PowerPointInfo"/>
  </ds:schemaRefs>
</ds:datastoreItem>
</file>

<file path=customXml/itemProps14.xml><?xml version="1.0" encoding="utf-8"?>
<ds:datastoreItem xmlns:ds="http://schemas.openxmlformats.org/officeDocument/2006/customXml" ds:itemID="{8486CD3E-0703-4D0E-A244-BD9FD6D6E8AD}">
  <ds:schemaRefs>
    <ds:schemaRef ds:uri="ESRI.ArcGIS.Mapping.OfficeIntegration.PowerPointInfo"/>
  </ds:schemaRefs>
</ds:datastoreItem>
</file>

<file path=customXml/itemProps15.xml><?xml version="1.0" encoding="utf-8"?>
<ds:datastoreItem xmlns:ds="http://schemas.openxmlformats.org/officeDocument/2006/customXml" ds:itemID="{D83AC307-0F9E-4A0E-8DBF-544A3EB11295}">
  <ds:schemaRefs>
    <ds:schemaRef ds:uri="ESRI.ArcGIS.Mapping.OfficeIntegration.PowerPointInfo"/>
  </ds:schemaRefs>
</ds:datastoreItem>
</file>

<file path=customXml/itemProps16.xml><?xml version="1.0" encoding="utf-8"?>
<ds:datastoreItem xmlns:ds="http://schemas.openxmlformats.org/officeDocument/2006/customXml" ds:itemID="{DE55AD5B-2D7C-4941-816C-F84FD45444D3}">
  <ds:schemaRefs>
    <ds:schemaRef ds:uri="ESRI.ArcGIS.Mapping.OfficeIntegration.PowerPointInfo"/>
  </ds:schemaRefs>
</ds:datastoreItem>
</file>

<file path=customXml/itemProps17.xml><?xml version="1.0" encoding="utf-8"?>
<ds:datastoreItem xmlns:ds="http://schemas.openxmlformats.org/officeDocument/2006/customXml" ds:itemID="{E430FC54-4786-468A-89CF-D76C52A8661D}">
  <ds:schemaRefs>
    <ds:schemaRef ds:uri="ESRI.ArcGIS.Mapping.OfficeIntegration.PowerPointInfo"/>
  </ds:schemaRefs>
</ds:datastoreItem>
</file>

<file path=customXml/itemProps18.xml><?xml version="1.0" encoding="utf-8"?>
<ds:datastoreItem xmlns:ds="http://schemas.openxmlformats.org/officeDocument/2006/customXml" ds:itemID="{3B51575A-B903-4A5B-A6E0-365913DFEDB5}">
  <ds:schemaRefs>
    <ds:schemaRef ds:uri="ESRI.ArcGIS.Mapping.OfficeIntegration.PowerPointInfo"/>
  </ds:schemaRefs>
</ds:datastoreItem>
</file>

<file path=customXml/itemProps19.xml><?xml version="1.0" encoding="utf-8"?>
<ds:datastoreItem xmlns:ds="http://schemas.openxmlformats.org/officeDocument/2006/customXml" ds:itemID="{42D5136C-F612-4DDF-BF31-5DA98DD992FB}">
  <ds:schemaRefs>
    <ds:schemaRef ds:uri="ESRI.ArcGIS.Mapping.OfficeIntegration.PowerPointInfo"/>
  </ds:schemaRefs>
</ds:datastoreItem>
</file>

<file path=customXml/itemProps20.xml><?xml version="1.0" encoding="utf-8"?>
<ds:datastoreItem xmlns:ds="http://schemas.openxmlformats.org/officeDocument/2006/customXml" ds:itemID="{3C5674B8-9FF3-40A6-80B2-4CC2C5B5DE48}">
  <ds:schemaRefs>
    <ds:schemaRef ds:uri="ESRI.ArcGIS.Mapping.OfficeIntegration.PowerPointInfo"/>
  </ds:schemaRefs>
</ds:datastoreItem>
</file>

<file path=customXml/itemProps21.xml><?xml version="1.0" encoding="utf-8"?>
<ds:datastoreItem xmlns:ds="http://schemas.openxmlformats.org/officeDocument/2006/customXml" ds:itemID="{882A3A27-9718-47AD-95A9-5AA1CE2315A7}">
  <ds:schemaRefs>
    <ds:schemaRef ds:uri="ESRI.ArcGIS.Mapping.OfficeIntegration.PowerPointInfo"/>
  </ds:schemaRefs>
</ds:datastoreItem>
</file>

<file path=customXml/itemProps22.xml><?xml version="1.0" encoding="utf-8"?>
<ds:datastoreItem xmlns:ds="http://schemas.openxmlformats.org/officeDocument/2006/customXml" ds:itemID="{C54E5F88-5D99-4B07-A197-D8D10E4668E9}">
  <ds:schemaRefs>
    <ds:schemaRef ds:uri="ESRI.ArcGIS.Mapping.OfficeIntegration.PowerPointInfo"/>
  </ds:schemaRefs>
</ds:datastoreItem>
</file>

<file path=customXml/itemProps23.xml><?xml version="1.0" encoding="utf-8"?>
<ds:datastoreItem xmlns:ds="http://schemas.openxmlformats.org/officeDocument/2006/customXml" ds:itemID="{E095A1C7-2F15-4473-A238-1D47B050B991}">
  <ds:schemaRefs>
    <ds:schemaRef ds:uri="ESRI.ArcGIS.Mapping.OfficeIntegration.PowerPointInfo"/>
  </ds:schemaRefs>
</ds:datastoreItem>
</file>

<file path=customXml/itemProps24.xml><?xml version="1.0" encoding="utf-8"?>
<ds:datastoreItem xmlns:ds="http://schemas.openxmlformats.org/officeDocument/2006/customXml" ds:itemID="{65C7BA97-3671-4893-81E2-16749112F965}">
  <ds:schemaRefs>
    <ds:schemaRef ds:uri="ESRI.ArcGIS.Mapping.OfficeIntegration.PowerPointInfo"/>
  </ds:schemaRefs>
</ds:datastoreItem>
</file>

<file path=customXml/itemProps25.xml><?xml version="1.0" encoding="utf-8"?>
<ds:datastoreItem xmlns:ds="http://schemas.openxmlformats.org/officeDocument/2006/customXml" ds:itemID="{42F626D5-4D12-42F9-B893-68B7C26DD20F}">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
  <TotalTime>3439</TotalTime>
  <Words>1786</Words>
  <Application>Microsoft Macintosh PowerPoint</Application>
  <PresentationFormat>On-screen Show (4:3)</PresentationFormat>
  <Paragraphs>134</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Mission 100</vt:lpstr>
      <vt:lpstr>Tobacco Prevention &amp; Control</vt:lpstr>
      <vt:lpstr>Percent of Adults Who Smoke, by Year, Alaska and US, 1996 &amp; 2014</vt:lpstr>
      <vt:lpstr>Declines in Tobacco Use</vt:lpstr>
      <vt:lpstr>Percent of Adults Who Smoke, by Selected Demographic Factors, Alaska, 2013</vt:lpstr>
      <vt:lpstr>2015 Challenges</vt:lpstr>
      <vt:lpstr>Costs of Tobacco Use</vt:lpstr>
      <vt:lpstr>Want To Cut Costs?</vt:lpstr>
      <vt:lpstr>What can you do?</vt:lpstr>
      <vt:lpstr>3 Steps To Making Your Worksite Tobacco Free</vt:lpstr>
      <vt:lpstr>Alaska’s Tobacco Quit Line</vt:lpstr>
      <vt:lpstr>Cessation Progress</vt:lpstr>
      <vt:lpstr>Resources</vt:lpstr>
      <vt:lpstr>Want more information?</vt:lpstr>
    </vt:vector>
  </TitlesOfParts>
  <Company>State of Alaska - Health and Social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Community Projects</dc:title>
  <dc:creator>Larry Kairaiuak</dc:creator>
  <cp:lastModifiedBy>Andrei Chakine</cp:lastModifiedBy>
  <cp:revision>115</cp:revision>
  <cp:lastPrinted>2016-01-27T04:34:40Z</cp:lastPrinted>
  <dcterms:created xsi:type="dcterms:W3CDTF">2015-06-03T23:12:38Z</dcterms:created>
  <dcterms:modified xsi:type="dcterms:W3CDTF">2016-01-27T04:34:54Z</dcterms:modified>
</cp:coreProperties>
</file>